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2.xml" ContentType="application/inkml+xml"/>
  <Override PartName="/ppt/notesSlides/notesSlide18.xml" ContentType="application/vnd.openxmlformats-officedocument.presentationml.notesSlide+xml"/>
  <Override PartName="/ppt/ink/ink3.xml" ContentType="application/inkml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71" r:id="rId15"/>
    <p:sldId id="272" r:id="rId16"/>
    <p:sldId id="274" r:id="rId17"/>
    <p:sldId id="276" r:id="rId18"/>
    <p:sldId id="277" r:id="rId19"/>
    <p:sldId id="265" r:id="rId20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22"/>
      <p:bold r:id="rId23"/>
      <p:italic r:id="rId24"/>
      <p:boldItalic r:id="rId25"/>
    </p:embeddedFont>
    <p:embeddedFont>
      <p:font typeface="Barlow Semi Condensed Medium" panose="00000606000000000000" pitchFamily="2" charset="0"/>
      <p:regular r:id="rId26"/>
      <p:bold r:id="rId27"/>
      <p:italic r:id="rId28"/>
      <p:boldItalic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Poppins" panose="00000500000000000000" pitchFamily="2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italic r:id="rId43"/>
    </p:embeddedFont>
    <p:embeddedFont>
      <p:font typeface="Rubik" panose="020B0604020202020204" charset="-79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777" autoAdjust="0"/>
  </p:normalViewPr>
  <p:slideViewPr>
    <p:cSldViewPr snapToGrid="0">
      <p:cViewPr varScale="1">
        <p:scale>
          <a:sx n="114" d="100"/>
          <a:sy n="114" d="100"/>
        </p:scale>
        <p:origin x="152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0" Type="http://schemas.openxmlformats.org/officeDocument/2006/relationships/slide" Target="slides/slide19.xml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6-26T11:20:21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18516 7380 0,'41'0'16,"0"21"-1,-20 0-15,-1-21 16,21 0-16,-20 0 15,-1 20 1,21-20-16,-20 0 16,0 0-16,20 0 15,-21 0-15,1 21 16,20-21-16,0 0 16,0 0-16,21 0 15,20 0-15,21 0 16,20 0-16,0 0 15,1 0-15,19 0 16,-40 0-16,0 0 16,0 0-16,-42 0 15,-20 0-15,-20 0 16,-1 0-16,22 0 16,19 0-16,-20 0 15,21 0-15,0 0 16,20 0-16,21 0 15,40 0-15,22 0 16,-1 0-16,1 0 16,20-21-16,-21 1 15,21 20-15,-62 0 16,21 0-16,0-21 16,-41 21-1,-21 0-15,-20 0 16,-21 0-16,-21 0 15,1 0-15,-1 0 32,1 0-32,20 0 15,0 0-15,0 0 16,21 21-16,-1-1 16,22-20-16,-22 0 15,1 21-15,-41-21 16,-1 0-1,1 0 32,-1 0 16,1-21-48,-1 1-15,1-22 16,20 22-16,-41-1 16,20-40-1,-20 40-15,21 1 16,-21-1-16,0 0 0,0 1 16,0-21-1,0 20-15,0 1 16,0-21-16,-21-1 15,1-19-15,-1 20 16,-20 0-16,21-1 16,-1 1-16,-20 0 15,21 21-15,-22-22 16,42 22-16,-41-1 16,21 1-16,-21-1 15,20 1-15,-20 20 16,0-21-16,-21 1 15,21-1-15,0 21 16,0-21-16,0 21 16,-21-20-16,21 20 15,21-21-15,-1 21 16,-20 0-16,20-20 16,-20 20-16,0-21 15,-20 21-15,-1-20 16,-20-1-16,-62 1 15,0-1 1,-20 21-16,40 0 16,-20 0-16,21 0 15,20 0-15,42 0 16,-1 0-16,0 0 16,1 0-16,-1 0 15,21 0-15,-21 0 16,1 0-16,-1 0 15,21 21-15,-21-21 16,1 20-16,-1 1 16,-20 20-16,-21-21 15,21 21-15,-41-20 16,40 20-16,22-20 16,-22-21-16,22 20 15,20 21-15,0-41 16,0 21-16,-1-1 15,1 1-15,21-21 16,-1 0-16,1 21 16,-1-21-16,-20 20 15,0-20-15,-21 0 16,1 21-16,-1-1 16,21-20-1,0 0-15,0 0 16,-21 0-16,41 0 15,1 0-15,-1 0 16,-20 0-16,21 0 16,-1 0-16,-20 0 15,21 0-15,-1 0 16,-20 0-16,20 0 16,21-20-1,-20 20 1,-21-21-1,20 21-15,-20 0 16,20 0 0,1 0 31,-1 0-32,1 41 95,-1 0-110,1 21 15,-1-21-15,1 0 16,20-20-16,-21 20 15,21-20-15,0-1 16,0 1 15,21-1-15,20-20-16,-21 21 16,1-21-16</inkml:trace>
  <inkml:trace contextRef="#ctx0" brushRef="#br0" timeOffset="27168.12">2137 7936 0,'21'0'47,"20"0"-47,0 0 16,0 0-16,21 0 16,-1 20-16,1-20 15,-21 0-15,-20 0 16,20 21-16,-21-21 15,22 0-15,-22 0 16,1 0-16,20 0 16,0 0-16,-21 0 15,22 0 1,-1 20-16,20-20 16,-20 0-16,0 0 15,1 0-15,-22 0 16,21 0-16,-20 0 15,-1 0-15,1 21 16,41-21-16,-21 0 16,-21 0-16,21 0 15,21 0-15,-21 0 16,0 0-16,0 0 16,-20 0-1,20 0 32,-21 0-47,1 0 16,0 0-16,-1 0 15,1 0-15,-1 0 16,1 0 0,-1 0-1,1 0-15,-1 0 16,21 0-1,-20 0-15,20 0 16,0 0-16,21 0 16,20 0-16,41 0 15,-20 0-15,20 0 16,-20 0-16,20 0 16,-20 0-16,21 0 15,-42 0-15,0 0 16,0 0-16,-20 0 15,-21 0-15,-21 0 16,42 0-16,-21 0 16,-20 0-16,-1 0 15,1 0 1157,20 0-1172,-21 0 16,1 0-16,0 0 15,-1 0 1,1 0 15,-1 0-15,1 0 0,-1 0-16,1 0 15,-1 0 1,1 0 15,0 0-31,-1 0 16,21 0-1,-20 0 1,-1 0 78,1 0-79,-1 20 63,1-20-62,-1 0 15,1 0 1,0 0-32,-21 21 31,20-21 156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6-26T11:22:25.2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7542 4687 0,'0'21'63,"-21"0"-63,-20 20 15,41 0-15,-41 41 16,0-20-16,21-1 15,-1 1-15,1 0 16,-1-1-16,21-20 16,0 21-16,0-21 15,0 21-15,0 0 16,0-1-16,0 1 16,-21 0-16,1 20 15,-1 21-15,1-42 16,20 1-16,0 0 15,-21-1-15,21 1 16,0 0-16,0-21 16,0 0-1,0 21-15,0-1 16,0-20-16,0 21 16,0 0-16,0-1 15,0 1-15,0 0 16,0-1-16,0 1 15,0 0-15,0-1 16,0 1-16,0 20 16,0 1-16,0-1 15,-20 21-15,-1-1 16,-20 42-16,20 0 16,1 0-16,-1 0 15,1 0-15,-1 0 16,21-41-16,-20-1 15,20-19-15,0-1 16,0-21-16,0 1 16,0-21-16,-21 0 15,1 0-15,-1 21 16,21-21-16,0 21 16,0 0-16,0-1 15,0 1-15,0 20 16,-20 0-16,20 1 15,-21-22 1,0 1-16,1 20 16,20-20-16,0 0 15,-21-21-15,21 0 16,0 0-16,0-21 16,0 22-16,0-1 15,0-21-15,0 1 16,0-1-16,0 1 15,0 20-15,0 0 16,0 21-16,0-21 16,0-20-16,0-1 15,0 1-15,0 20 16,0-21-16,0 1 16,0-1-1,0 22-15,0-22 16,0 1-16,0 20 15,0-21-15,0 1 16,0-1-16,0 42 16,0-21-16,0 0 15,0 21-15,0-21 16,0 0 0,0 0-16,0 0 15,0-20-15,0 0 0,0-1 16,0 1-1,0-1-15,0 1 16,0-1 31,21-20 297,-1 21-344,1 0 15,0 20 1,-1-41-16,-20 20 16,21 1-16,-21-1 15,20 1 1,-20-1-1,21-20 48,-1 21-63,1 0 16,-1-1-1,1-20 16,-1 21-31,1-1 16,20 1 0,-20-21-16,20 20 15,-21 1-15,1-21 16,-1 20-16,1 1 16,0-21-16,-1 0 15,1 0-15,-1 0 16,1 21-16,-1-1 15,1-20-15,-1 0 16,1 0-16,-1 0 16,1 0-1,0 0 32,-1 21-47,1-21 16,20 20-16,-21 1 15,1-21-15,20 41 16,-20-21-16,20 1 16,-41 0-16,20 20 15,1-21 1,-1 1 0,1-1 46,-21 21-46,41-20-16,-21 0 15,22 20-15,-1-21 16,-21 1 0,1-1-1,-1-20-15,1 0 16,-1 21-1,1-21-15,20 20 16,21 1-16,-21-21 16,0 41-16,21-20 15,-1-1-15,1 21 16,-21-41-16,21 21 16,-21-1-16,0 1 15,20-21-15,1 41 16,0-20-16,20 20 15,-20-41-15,40 20 16,-19 22-16,19-22 16,-19 1-1,40-1-15,-41 1 16,21-21-16,0 0 16,-21 20-16,-21-20 15,22 0-15,-1 0 16,-21 21-16,1-21 15,-21 0-15,0 0 16,0 0-16,1 0 16,-1 0-16,20 0 15,21 0-15,62-21 16,21 1-16,-1 20 16,42-21-16,-42 21 15,0-20-15,-20 20 16,-41 0-16,-21 0 15,-20 0-15,0 0 16,-1 0-16,-20 0 16,0 0-16,21 0 15,-21 0-15,21 20 16,-1 1-16,1-21 16,0 0-16,-1 20 15,-20-20-15,1 21 16,19-21-1,1 0-15,0 0 16,20 0-16,0 20 16,0-20-16,0 0 15,1 0-15,40 0 16,-41 0-16,0 0 16,-20 0-16,0 0 15,-21 0-15,0 0 16,0 0-16,20 0 15,1 0-15,0 0 16,20 0-16,0 0 16,21 0-16,-21 0 15,0 0-15,1 0 16,19 0-16,22 0 16,-42 0-16,0 0 15,-20 0-15,-21 0 16,-21 0-16,42 0 15,-21 0-15,0 0 16,0 0-16,21 0 16,41 0-16,-21 0 15,41 0 1,-41 0-16,-20 0 16,0 0-16,-1 0 15,1 0-15,20 0 16,0 0-16,-20 0 15,-21 21-15,0-21 16,-20 0-16,-1 0 78,1 21-78,-1-21 16,1 0-16,0 0 15,20 0-15,-21 0 16,1 0 0,-1 0-1</inkml:trace>
  <inkml:trace contextRef="#ctx0" brushRef="#br0" timeOffset="8048.98">8159 6825 0,'41'0'63,"0"0"-63,0 0 15,20 0-15,1 0 16,20 0-16,42-20 16,-1-1-16,21 1 15,0-1-15,0 1 16,-62-1-16,20 0 15,-60 21-15,-22 0 16,1 0-16,-1 0 16,1 0-1,-1 0 1,21 0 0,-20 0-1,0-20-15,-1 20 16,21 0-16,0-21 15,0 1-15,21-1 16,20 21-16,0 0 16,1-20-16,-22-1 15,1 21-15,-21-20 16,-20 20-16,-1 0 16,1 0-1,-21-21 1,41 21-16,-41-21 15,20 1-15,42 20 16,-21 0-16,0-21 16,-20 1-16,40-1 15,-40 21-15,-21-20 16,20 20-16,-20-41 16,21 20-16,-21 0 15,0-20-15,0-20 16,21 20-1,-1-21-15,1 0 16,-1 1-16,1-1 16,-1 21-16,-20-21 15,0 21-15,0 0 16,0 0-16,0 20 16,0-20-16,-20 0 15,20 0-15,-41-21 16,20 0-16,21 1 15,-20-1-15,-1 21 16,0 0-16,21 0 16,-20 0-16,-1 0 15,-20-1-15,0 1 16,0-20-16,21 20 16,-22 20-16,22-41 15,-21 42-15,0-1 16,20-20-16,-20 21 15,20-1-15,1 0 16,-21 21-16,0-20 16,0-1-16,0 1 15,-1 20-15,42-21 16,-41 21 0,21 0-1,-1 0 1,-20 0-16,21 0 15,-1-20-15,-41-1 16,21 21-16,0 0 16,-20-20-16,-22 20 15,1 0-15,-41 0 16,20 0-16,-20-21 16,20 21-16,-20 0 15,20 0-15,21 0 16,-42 0-16,63 0 15,-1 0-15,0 0 16,1 0-16,20 0 16,0 0-16,0 0 15,-1 0-15,1 0 16,0 0-16,-20 0 16,19 0-16,22 0 15,-1 0-15,1 0 16,-1 0-1,1 0-15,-1 41 16,21-20 0,-41-1-1,21 21-15,-22 0 16,42-20-16,-41 20 16,21-20-16,20 20 15,-21 20-15,1-19 16,-1-1-16,21 0 15,-20 0-15,20 0 16,0 21-16,0-21 16,0 0-16,0 0 15,0 0-15,0 0 16,0 21-16,0 0 16,0-1-16,0 1 15,0 0-15,0-1 16,0-20-16,0 21 15,0 0-15,0-1 16,0-19-16,20-1 16,-20 0-16,21 0 15,-1 0-15,-20-20 16,21-1-16,-1 21 16,-20-20-16,21 20 15,-1 21-15,1-42 16,0 1-1,-1 20-15,-20 20 16,21-19-16,-1-22 16,1 21-16,-21-20 15,0-1 1,0 1 0,0-1-1,20 1 1,-20 41-16,21-42 15,20 1-15,-21 20 16,1-20-16,0-1 16,-1-20-16</inkml:trace>
  <inkml:trace contextRef="#ctx0" brushRef="#br0" timeOffset="19721.87">13769 9518 0,'0'42'47,"0"-1"-31,0 41-16,-21 0 16,1 0-16,20 21 15,-21-21-15,1 42 16,-1-21-16,21 20 15,0-20-15,0 20 16,0-20-16,0-21 16,0 0-16,0 0 15,0 21-15,0-41 16,0 20-16,0-20 16,0 0-16,0-1 15,0-20-15,0 0 16,0 1-16,0-1 15,21 0-15,-1 20 16,1-19 0,-1-1-16,21-21 15,-20 42-15,20-42 16,-21 22-16,-20-1 16,42-21-16,-22 21 15,1-20-15,20-1 16,-21 22-16,21-22 15,1 21-15,-22-41 16,21 21-16,-20-1 16,-1-20-16,1 0 15,-1 0-15,21 21 16,-20-21-16,20 0 16,0 20-16,0 1 15,21-21-15,0 21 16,-21-1-16,0-20 15,-21 0-15,1 0 16,20 0 0,-20 0-1,20 0-15,0 21 16,0-1-16,0-20 16,-20 0-16,20 0 15,-21 0 1,21 0-1,0 0 1,21 0-16,20-20 16,21-21-16,0-1 15,0 42-15,-42-41 16,1 21-16,-1-21 16,1 41-16,-21-41 15,21 20-15,0 21 16,-1-41-16,1 20 15,-1 21-15,-19-20 16,-22-1-16,1 21 16,-21-20-16,20-1 15,-20 1 1,0-22 0,21 22-16,-21-21 15,0 0-15,0-21 16,-21-41-16,-40 0 15,-1 1-15,-20-1 16,0-21-16,-1 1 16,22 0-16,-1 20 15,21 21-15,41-21 16,-21 21-16,1 0 16,20 20-1,0 21-15,0 0 16,0 20-16,0 1 15,0-22-15,0 1 16,0 21-16,0-1 16,0 1-16,-21 20 15,21-21 1,0 0-16,-20-20 16,-1 21-16,21-1 15,-20-40-15,-1 19 16,1 1-16,20 21 15,0-21-15,0 20 16,-21 21 31,0-20-31,1 20-16,-21 0 15,20 0-15,1-21 16,-21 21-16,-1 0 15,22 0-15,-1 0 16,-20 0-16,-20 0 16,-1 0-1,-20 0-15,0 0 16,-42 21-16,21-21 16,1 0-16,-22 20 15,42-20-15,0 0 16,20 0-16,21 0 15,0 0-15,-20 0 16,19 0-16,22 0 16,-21 0-16,0 0 15,20 0-15,1 0 16,-22-20-16,1-1 16,0 21-16,0 0 15,0-21-15,0 21 16,20 0-16,1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6-26T11:24:22.5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5199 6661 0,'21'0'32,"-1"0"77,1 0-109,0 0 16,-1 0-1,1 0-15,-1 0 16,1 0-1,-1 0 17,1 0-1,-1 0-15,1 0-1,-1 0-15,1 0 16,0 0-16,20 0 15,-21 0-15,21 0 16,-20 0 0,20 0-16,0-21 15,-20 21-15,-1 0 16,1 0-16,20-20 16,-21 20-1,1 0-15,-1 0 16,1 0-16,0 0 15,-1 0 1,1 0 0,-1 0-1,1 0 1,-1 0 0,1 0-1,-1 0 1,1 0-16,0 0 15,-1 0-15,1 0 16,-1 0-16,1 0 16,-1 0 15,1 0-31,-1 0 31,1 0-15,-1 0-1,1 20-15,0-20 16,-1 0 15,1 0-15,-1 21 0,1-21-1,-1 0 1,1 0-1,-1 0 1,1 0-16,0 0 16,-21 20-1,41-20-15,-21 0 16,21 0 0,-20 0-1,-1 0-15,1 0 16,-1 0-1,1 0 1,0 0 31,-1 0-47,1 21 16,-1-21-1,1 0 563,-1 0-531,1 21-47,-1-21 16,1 0-1,0 0-15,-1 0 16,21 0 0,41 0-16,-41 0 15,1 0-15,19 0 16,-20 0-16,0 0 16,1 0-16,-1 0 15,0 0-15,-21 0 16,1 0-16,-1 0 15,1 0 1,-1 0 0,1 0-16,0 0 15,-1 0 1,1 0-16,20 0 16,-21 0-16,1 0 15,-1 0-15,1 0 16,0 0-1,-1 0-15,1 0 16,-1 0-16,21 0 16,-20 0-16,20 0 15,0-21-15,0 21 16,0 0-16,-20 0 16,-1 0-16,1 0 78,-1 0-63,1 0-15,0 0 16,20 0-16,-21-21 16,1 21-1</inkml:trace>
  <inkml:trace contextRef="#ctx0" brushRef="#br0" timeOffset="1591.96">8960 6661 0,'21'20'0,"-1"-20"16,1 0-16,-1 0 15,1 0 1,-1 0 0,21 0-1,-20 0 1,0 0-16,20 0 16,20 0-16,1 0 15,0 0-15,20 0 16,0 0-16,-20 0 15,-1 0-15,21 0 16,1 0-16,-22 0 16,1 0-16,0 0 15,-1 0-15,1 0 16,-21 0-16,0 0 16,21 0-16,-1 0 15,1 0 1,20 0-16,0 0 15,1 0-15,19 0 16,-19 0-16,-1 0 16,-21 0-16,1 0 15,0 0-15,-1 0 16,1 0-16,0 0 16,-1 0-16,1 0 15,-21 0-15,-20 0 16,-1 0-16</inkml:trace>
  <inkml:trace contextRef="#ctx0" brushRef="#br0" timeOffset="10718.93">15618 6723 0,'82'20'0,"21"1"16,-41-21-16,0 0 15,-1 20-15,1-20 16,-1 21-16,1-21 16,-21 0-16,0 0 15,0 0-15,21 0 16,-21 0-16,21 0 15,-1 0-15,22 0 16,19 0-16,22 0 16,-1 0-16,0 0 15,1 0-15,-1 0 16,-20 0-16,-21 0 16,0 0-16,-20 0 15,-1 0-15,-20 0 16,-20 0-16,0 0 15,20 0 1,-21 0-16,1 0 16,20 0-16,0 0 15,0 0-15,0-21 16,21 21-16,-1-20 16,1 20-16,-21-21 15,0 21-15,21 0 16,-41 0-16,-1 0 15,1 0-15,-1 0 16,-20-20 0,21 20-16,-1-21 15,21 21-15,-20 0 16,-1 0-16,1 0 16,20 0-16,-20-21 15,-1 21-15,-20-20 16,21 20-16,-21-21 15,20 1 1,1 20 0,-21-41-16,0 20 15,0-20-15,0 20 16,0-20-16,0 0 16,0 21-16,0-1 15,0-20 1,0 20-16,0 1 15,-21-1-15,21 1 16,-41-1-16,21 1 16,-21 20-16,-1-21 15,1 21-15,0-20 16,0 20-16,0-21 16,-21 0-16,1 21 15,20-20-15,0 20 16,-1-21-16,1 21 15,-20-20-15,20 20 16,20 0-16,-20 0 16,0 0-16,-21 0 15,-20 0-15,-82 0 16,-62 0-16,-21 0 16,-41 0-16,-61 0 15,61 0-15,-20 0 16,102 0-16,42 0 15,41 0-15,61 0 16,21 0-16,20 0 16,1 0-16,-42 0 15,21 0-15,-41 0 16,-41 0-16,-21 0 16,41 0-1,21 0-15,0 0 16,41 0-16,-1 0 15,22 0-15,-1 0 16,-20 0-16,0 0 16,0 0-16,-21 0 15,1 0-15,20 0 16,20 0-16,1 0 16,40 0 62,1 0-63,20 20-15,-21 1 16,21-1 0,-41 1-1,21 20-15,-1 0 16,1 0-16,-21-20 15,21 41-15,-21-42 16,0 1-16,20-1 16,-20 1-1,0-1-15,21 1 16,-1-21 0,1 0-1,-1 20 1,1-20-1,-1 21 1,1 0 0,0-21-16,20 0 15,-21 20-15,1-20 16,20 21-16,-21-21 16,1 0-16,-1 0 15,22 0 1,-22 0-16,1 20 15,-1-20-15,1 21 16,20-21-16,-21 0 16,1 0-16,20 0 15,0 20-15,0-20 16,-20 0-16,-1 0 16,21 21-16,-20-21 15,0 0 16,-1 0-31,1 0 16,-1 0 0,1 20-1,-1-20-15,1 0 16,-1 0 0,1 0-16,0 0 78,-21 21-63,20-21-15,1 0 16</inkml:trace>
  <inkml:trace contextRef="#ctx0" brushRef="#br0" timeOffset="15040.18">15557 7195 0,'20'0'0,"1"0"15,20 0 1,0 0-16,21 0 16,20 21-16,41 0 15,41-21-15,21 20 16,62 1-16,0-1 15,20-20-15,20 0 16,-60 0-16,-1 0 16,-41 0-16,-21 0 15,-41 0-15,-41 0 16,-20 0-16,-21 0 16,-20 0-16,20 0 15,-21 0-15,1 0 16,20 0-16,-20 0 15,-1 0 1,21 0 0,-20 0-16,-1 0 15,21 0-15,-20 0 16,20 0-16,-20-20 16,20-1-16,-21 1 15,1 20 1,20-42-1,-21 1-15,22 0 16,19-20-16,-20 40 16,0-20-16,1 0 15,-22 20-15,1 1 16,-21-1-16,0 1 16,0-1-16,0-20 15,0 20 1,-21 21-1,1-20-15,-1-1 16,0 1 0,1 20-16,-21 0 15,20-21-15,1 21 16,-21 0-16,20-21 16,-20 21-16,0 0 15,0 0-15,20 0 16,1 0-16,-1 0 15,1 0 1,-22 0 0,22 0-16,-1 0 15,-20 0-15,0 0 16,-21 0 0,21 0-16,0-20 15,0 20-15,-20-21 16,-1 21-16,0 0 15,-20-20-15,0 20 16,-41-21-16,-1 1 16,21-1-16,-20 1 15,20 20-15,1-21 16,19 21-16,22-21 16,20 21-16,0 0 15,20 0-15,1 0 16,-1-20-16,0 20 15,-20 0 1,21 0-16,-1 0 16,1 0-16,-1 0 15,1 0-15,-1 0 16</inkml:trace>
  <inkml:trace contextRef="#ctx0" brushRef="#br0" timeOffset="19015.47">16913 7812 0,'-62'0'0,"1"0"0,-1 0 15,-61 0-15,-21 0 16,21 0 0,-21 0-16,0 0 15,41 0-15,21 0 16,0 0-16,20 0 15,0 0-15,1 0 16,-1 0-16,-20 0 16,-21-20-16,-20 20 15,20-21-15,-20 21 16,-21 0-16,21-21 16,-1 21-16,42 0 15,41 0-15,20 0 16,-20-20-16,21 20 15,-1-21 1,1 21 15</inkml:trace>
  <inkml:trace contextRef="#ctx0" brushRef="#br0" timeOffset="26667.56">12865 8244 0,'20'0'0,"1"0"16,-1 0-16,21 0 15,0 0-15,21 0 16,0 0-1,20 20-15,0-20 16,41 21-16,-40-21 16,-1 21-16,0-21 15,21 20-15,-62-20 16,20 0-16,-19 0 16,-22 0-16,1 0 15,-1 0-15,1 0 16,-1 0-1,1 0 1,-1 0 0,-20-20-1,42-1-15,-22 0 16</inkml:trace>
  <inkml:trace contextRef="#ctx0" brushRef="#br0" timeOffset="27370.78">15043 8079 0,'20'0'15,"1"0"-15,-1 0 16,22 0 0,-1 0-16,0 0 15,0 21-15,0-21 16,0 0-16,21 0 16,-1 21-16,1-21 15,0 20-15,-1-20 16,1 0-16,-21 0 15,21 0-15,20 0 16,21-20-16,20-1 16,0 0-16,-20 1 15,0-1-15,-42 21 16,-19-20-16,-22 20 16,21-21-16</inkml:trace>
  <inkml:trace contextRef="#ctx0" brushRef="#br0" timeOffset="32952.22">18372 8778 0,'21'0'16,"-1"0"-16,42 0 15,-21 0-15,0 0 16,21 0-16,20 0 15,41 21-15,21-1 16,20 1-16,-20 0 16,21-21-16,-1 0 15,0 0-15,1 0 16,-21-21-16,-1 0 16,-40 1-16,0-1 15,-41 1-15,-1-1 16,-20 21-16,0-20 15,21-1-15,-21 1 16,41 20-16,42-42 16,-1 22-16,21-21 15,-41 20-15,20 1 16,-41-1-16,0 1 16,-20 20-16,-21-21 15,-20 0 1,20 1-16,-21 20 15,1-21 1,-1 21 31,1 0 47,0 0-79,-21-41 79,0 0-94,-21-21 16,0 1-16,-40 20 15,40 0-15,-40-1 16,40 22 0,0-1-16,-20 1 15,21 20-15,-1 0 16,-20 0-16,21 0 15,20-21 1,-21 21-16,0 0 31,1 0-15,-1 0 0,1 0-1,-1 0-15,1 0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4aa9b93bc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4aa9b93bc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err="1"/>
              <a:t>Pemahaman</a:t>
            </a:r>
            <a:r>
              <a:rPr lang="en-US" b="1" dirty="0"/>
              <a:t> Bisnis (</a:t>
            </a:r>
            <a:r>
              <a:rPr lang="en-US" b="1" i="1" dirty="0"/>
              <a:t>Business Understanding</a:t>
            </a:r>
            <a:r>
              <a:rPr lang="en-US" b="1" dirty="0"/>
              <a:t>):</a:t>
            </a:r>
            <a:r>
              <a:rPr lang="en-US" dirty="0"/>
              <a:t> Di </a:t>
            </a:r>
            <a:r>
              <a:rPr lang="en-US" dirty="0" err="1"/>
              <a:t>fase</a:t>
            </a:r>
            <a:r>
              <a:rPr lang="en-US" dirty="0"/>
              <a:t> ini, kami </a:t>
            </a:r>
            <a:r>
              <a:rPr lang="en-US" dirty="0" err="1"/>
              <a:t>mendefinisikan</a:t>
            </a:r>
            <a:r>
              <a:rPr lang="en-US" dirty="0"/>
              <a:t> masalah dan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perspektif</a:t>
            </a:r>
            <a:r>
              <a:rPr lang="en-US" dirty="0"/>
              <a:t> bisnis, </a:t>
            </a:r>
            <a:r>
              <a:rPr lang="en-US" dirty="0" err="1"/>
              <a:t>yaitu</a:t>
            </a:r>
            <a:r>
              <a:rPr lang="en-US" dirty="0"/>
              <a:t> mengapa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ini penting dan </a:t>
            </a:r>
            <a:r>
              <a:rPr lang="en-US" dirty="0" err="1"/>
              <a:t>apa</a:t>
            </a:r>
            <a:r>
              <a:rPr lang="en-US" dirty="0"/>
              <a:t> yang ingin </a:t>
            </a:r>
            <a:r>
              <a:rPr lang="en-US" dirty="0" err="1"/>
              <a:t>dicapai</a:t>
            </a:r>
            <a:r>
              <a:rPr lang="en-US" dirty="0"/>
              <a:t>.</a:t>
            </a:r>
          </a:p>
          <a:p>
            <a:r>
              <a:rPr lang="en-US" b="1" dirty="0" err="1"/>
              <a:t>Pemahaman</a:t>
            </a:r>
            <a:r>
              <a:rPr lang="en-US" b="1" dirty="0"/>
              <a:t> Data (</a:t>
            </a:r>
            <a:r>
              <a:rPr lang="en-US" b="1" i="1" dirty="0"/>
              <a:t>Data Understanding</a:t>
            </a:r>
            <a:r>
              <a:rPr lang="en-US" b="1" dirty="0"/>
              <a:t>):</a:t>
            </a:r>
            <a:r>
              <a:rPr lang="en-US" dirty="0"/>
              <a:t> Kami </a:t>
            </a:r>
            <a:r>
              <a:rPr lang="en-US" dirty="0" err="1"/>
              <a:t>mengumpulkan</a:t>
            </a:r>
            <a:r>
              <a:rPr lang="en-US" dirty="0"/>
              <a:t> dan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eksplorasi</a:t>
            </a:r>
            <a:r>
              <a:rPr lang="en-US" dirty="0"/>
              <a:t> awal terhadap data </a:t>
            </a:r>
            <a:r>
              <a:rPr lang="en-US" dirty="0" err="1"/>
              <a:t>ulasan</a:t>
            </a:r>
            <a:r>
              <a:rPr lang="en-US" dirty="0"/>
              <a:t> untuk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karakteristik</a:t>
            </a:r>
            <a:r>
              <a:rPr lang="en-US" dirty="0"/>
              <a:t>, kualitas, dan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dasarnya</a:t>
            </a:r>
            <a:r>
              <a:rPr lang="en-US" dirty="0"/>
              <a:t>.</a:t>
            </a:r>
          </a:p>
          <a:p>
            <a:r>
              <a:rPr lang="en-US" b="1" dirty="0"/>
              <a:t>Persiapan Data (</a:t>
            </a:r>
            <a:r>
              <a:rPr lang="en-US" b="1" i="1" dirty="0"/>
              <a:t>Data Preparation</a:t>
            </a:r>
            <a:r>
              <a:rPr lang="en-US" b="1" dirty="0"/>
              <a:t>):</a:t>
            </a:r>
            <a:r>
              <a:rPr lang="en-US" dirty="0"/>
              <a:t> Fase ini adalah tentang </a:t>
            </a:r>
            <a:r>
              <a:rPr lang="en-US" dirty="0" err="1"/>
              <a:t>membersihkan</a:t>
            </a:r>
            <a:r>
              <a:rPr lang="en-US" dirty="0"/>
              <a:t>, </a:t>
            </a:r>
            <a:r>
              <a:rPr lang="en-US" dirty="0" err="1"/>
              <a:t>mentransformasi</a:t>
            </a:r>
            <a:r>
              <a:rPr lang="en-US" dirty="0"/>
              <a:t>, dan </a:t>
            </a:r>
            <a:r>
              <a:rPr lang="en-US" dirty="0" err="1"/>
              <a:t>membangun</a:t>
            </a:r>
            <a:r>
              <a:rPr lang="en-US" dirty="0"/>
              <a:t> dataset akhir yang siap digunakan untuk </a:t>
            </a:r>
            <a:r>
              <a:rPr lang="en-US" dirty="0" err="1"/>
              <a:t>pemodelan</a:t>
            </a:r>
            <a:r>
              <a:rPr lang="en-US" dirty="0"/>
              <a:t>.</a:t>
            </a:r>
          </a:p>
          <a:p>
            <a:r>
              <a:rPr lang="en-US" b="1" dirty="0" err="1"/>
              <a:t>Pemodelan</a:t>
            </a:r>
            <a:r>
              <a:rPr lang="en-US" b="1" dirty="0"/>
              <a:t> (</a:t>
            </a:r>
            <a:r>
              <a:rPr lang="en-US" b="1" i="1" dirty="0"/>
              <a:t>Modeling</a:t>
            </a:r>
            <a:r>
              <a:rPr lang="en-US" b="1" dirty="0"/>
              <a:t>):</a:t>
            </a:r>
            <a:r>
              <a:rPr lang="en-US" dirty="0"/>
              <a:t> Di </a:t>
            </a:r>
            <a:r>
              <a:rPr lang="en-US" dirty="0" err="1"/>
              <a:t>sinilah</a:t>
            </a:r>
            <a:r>
              <a:rPr lang="en-US" dirty="0"/>
              <a:t> kami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dan </a:t>
            </a:r>
            <a:r>
              <a:rPr lang="en-US" dirty="0" err="1"/>
              <a:t>melatih</a:t>
            </a:r>
            <a:r>
              <a:rPr lang="en-US" dirty="0"/>
              <a:t> model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kami.</a:t>
            </a:r>
          </a:p>
          <a:p>
            <a:r>
              <a:rPr lang="en-US" b="1" dirty="0" err="1"/>
              <a:t>Evaluasi</a:t>
            </a:r>
            <a:r>
              <a:rPr lang="en-US" b="1" dirty="0"/>
              <a:t> (</a:t>
            </a:r>
            <a:r>
              <a:rPr lang="en-US" b="1" i="1" dirty="0"/>
              <a:t>Evaluation</a:t>
            </a:r>
            <a:r>
              <a:rPr lang="en-US" b="1" dirty="0"/>
              <a:t>):</a:t>
            </a:r>
            <a:r>
              <a:rPr lang="en-US" dirty="0"/>
              <a:t> Setelah model </a:t>
            </a:r>
            <a:r>
              <a:rPr lang="en-US" dirty="0" err="1"/>
              <a:t>dilatih</a:t>
            </a:r>
            <a:r>
              <a:rPr lang="en-US" dirty="0"/>
              <a:t>, kami </a:t>
            </a:r>
            <a:r>
              <a:rPr lang="en-US" dirty="0" err="1"/>
              <a:t>mengevaluasi</a:t>
            </a:r>
            <a:r>
              <a:rPr lang="en-US" dirty="0"/>
              <a:t> </a:t>
            </a:r>
            <a:r>
              <a:rPr lang="en-US" dirty="0" err="1"/>
              <a:t>kinerjanya</a:t>
            </a:r>
            <a:r>
              <a:rPr lang="en-US" dirty="0"/>
              <a:t> secara </a:t>
            </a:r>
            <a:r>
              <a:rPr lang="en-US" dirty="0" err="1"/>
              <a:t>menyeluruh</a:t>
            </a:r>
            <a:r>
              <a:rPr lang="en-US" dirty="0"/>
              <a:t> untuk memastikan model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yang </a:t>
            </a:r>
            <a:r>
              <a:rPr lang="en-US" dirty="0" err="1"/>
              <a:t>ditetapkan</a:t>
            </a:r>
            <a:r>
              <a:rPr lang="en-US" dirty="0"/>
              <a:t>.</a:t>
            </a:r>
          </a:p>
          <a:p>
            <a:r>
              <a:rPr lang="en-US" b="1" dirty="0" err="1"/>
              <a:t>Penyebaran</a:t>
            </a:r>
            <a:r>
              <a:rPr lang="en-US" b="1" dirty="0"/>
              <a:t> (</a:t>
            </a:r>
            <a:r>
              <a:rPr lang="en-US" b="1" i="1" dirty="0"/>
              <a:t>Deployment</a:t>
            </a:r>
            <a:r>
              <a:rPr lang="en-US" b="1" dirty="0"/>
              <a:t>):</a:t>
            </a:r>
            <a:r>
              <a:rPr lang="en-US" dirty="0"/>
              <a:t> Fase terakhir ini </a:t>
            </a:r>
            <a:r>
              <a:rPr lang="en-US" dirty="0" err="1"/>
              <a:t>berfokus</a:t>
            </a:r>
            <a:r>
              <a:rPr lang="en-US" dirty="0"/>
              <a:t> pada </a:t>
            </a:r>
            <a:r>
              <a:rPr lang="en-US" dirty="0" err="1"/>
              <a:t>bagaimana</a:t>
            </a:r>
            <a:r>
              <a:rPr lang="en-US" dirty="0"/>
              <a:t> model yang sudah jadi dapat </a:t>
            </a:r>
            <a:r>
              <a:rPr lang="en-US" dirty="0" err="1"/>
              <a:t>diintegrasikan</a:t>
            </a:r>
            <a:r>
              <a:rPr lang="en-US" dirty="0"/>
              <a:t> dan digunakan di lingkungan </a:t>
            </a:r>
            <a:r>
              <a:rPr lang="en-US" dirty="0" err="1"/>
              <a:t>nyata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dirty="0"/>
              <a:t>Dalam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ini, fokus </a:t>
            </a:r>
            <a:r>
              <a:rPr lang="en-US" dirty="0" err="1"/>
              <a:t>utama</a:t>
            </a:r>
            <a:r>
              <a:rPr lang="en-US" dirty="0"/>
              <a:t> kami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dirty="0" err="1"/>
              <a:t>tiga</a:t>
            </a:r>
            <a:r>
              <a:rPr lang="en-US" dirty="0"/>
              <a:t> area kunci:</a:t>
            </a:r>
          </a:p>
          <a:p>
            <a:r>
              <a:rPr lang="en-US" b="1" dirty="0" err="1"/>
              <a:t>Pemahaman</a:t>
            </a:r>
            <a:r>
              <a:rPr lang="en-US" b="1" dirty="0"/>
              <a:t> dan Persiapan Data:</a:t>
            </a:r>
            <a:r>
              <a:rPr lang="en-US" dirty="0"/>
              <a:t> Ini </a:t>
            </a:r>
            <a:r>
              <a:rPr lang="en-US" dirty="0" err="1"/>
              <a:t>mencakup</a:t>
            </a:r>
            <a:r>
              <a:rPr lang="en-US" dirty="0"/>
              <a:t> </a:t>
            </a:r>
            <a:r>
              <a:rPr lang="en-US" dirty="0" err="1"/>
              <a:t>pembersihan</a:t>
            </a:r>
            <a:r>
              <a:rPr lang="en-US" dirty="0"/>
              <a:t> teks dan </a:t>
            </a:r>
            <a:r>
              <a:rPr lang="en-US" dirty="0" err="1"/>
              <a:t>mengubahnya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format yang dapat </a:t>
            </a:r>
            <a:r>
              <a:rPr lang="en-US" dirty="0" err="1"/>
              <a:t>dipahami</a:t>
            </a:r>
            <a:r>
              <a:rPr lang="en-US" dirty="0"/>
              <a:t> model.</a:t>
            </a:r>
          </a:p>
          <a:p>
            <a:r>
              <a:rPr lang="en-US" b="1" dirty="0" err="1"/>
              <a:t>Pemodelan</a:t>
            </a:r>
            <a:r>
              <a:rPr lang="en-US" b="1" dirty="0"/>
              <a:t> dan </a:t>
            </a:r>
            <a:r>
              <a:rPr lang="en-US" b="1" dirty="0" err="1"/>
              <a:t>Evaluasi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membangun</a:t>
            </a:r>
            <a:r>
              <a:rPr lang="en-US" dirty="0"/>
              <a:t> '</a:t>
            </a:r>
            <a:r>
              <a:rPr lang="en-US" dirty="0" err="1"/>
              <a:t>otak</a:t>
            </a:r>
            <a:r>
              <a:rPr lang="en-US" dirty="0"/>
              <a:t>' </a:t>
            </a:r>
            <a:r>
              <a:rPr lang="en-US" dirty="0" err="1"/>
              <a:t>dari</a:t>
            </a:r>
            <a:r>
              <a:rPr lang="en-US" dirty="0"/>
              <a:t> sistem dan </a:t>
            </a:r>
            <a:r>
              <a:rPr lang="en-US" dirty="0" err="1"/>
              <a:t>menguji</a:t>
            </a:r>
            <a:r>
              <a:rPr lang="en-US" dirty="0"/>
              <a:t> </a:t>
            </a:r>
            <a:r>
              <a:rPr lang="en-US" dirty="0" err="1"/>
              <a:t>kemampuannya</a:t>
            </a:r>
            <a:r>
              <a:rPr lang="en-US" dirty="0"/>
              <a:t> secara </a:t>
            </a:r>
            <a:r>
              <a:rPr lang="en-US" dirty="0" err="1"/>
              <a:t>ketat</a:t>
            </a:r>
            <a:r>
              <a:rPr lang="en-US" dirty="0"/>
              <a:t>.</a:t>
            </a:r>
          </a:p>
          <a:p>
            <a:r>
              <a:rPr lang="en-US" b="1" dirty="0"/>
              <a:t>Dan yang terakhir, </a:t>
            </a:r>
            <a:r>
              <a:rPr lang="en-US" b="1" dirty="0" err="1"/>
              <a:t>langkah</a:t>
            </a:r>
            <a:r>
              <a:rPr lang="en-US" b="1" dirty="0"/>
              <a:t> awal </a:t>
            </a:r>
            <a:r>
              <a:rPr lang="en-US" b="1" dirty="0" err="1"/>
              <a:t>menuju</a:t>
            </a:r>
            <a:r>
              <a:rPr lang="en-US" b="1" dirty="0"/>
              <a:t> </a:t>
            </a:r>
            <a:r>
              <a:rPr lang="en-US" b="1" dirty="0" err="1"/>
              <a:t>Penyebaran</a:t>
            </a:r>
            <a:r>
              <a:rPr lang="en-US" b="1" dirty="0"/>
              <a:t>:</a:t>
            </a:r>
            <a:r>
              <a:rPr lang="en-US" dirty="0"/>
              <a:t> Dengan </a:t>
            </a:r>
            <a:r>
              <a:rPr lang="en-US" dirty="0" err="1"/>
              <a:t>mendemonstrasikan</a:t>
            </a:r>
            <a:r>
              <a:rPr lang="en-US" dirty="0"/>
              <a:t> </a:t>
            </a:r>
            <a:r>
              <a:rPr lang="en-US" dirty="0" err="1"/>
              <a:t>bagaimana</a:t>
            </a:r>
            <a:r>
              <a:rPr lang="en-US" dirty="0"/>
              <a:t> model dapat digunakan untuk </a:t>
            </a:r>
            <a:r>
              <a:rPr lang="en-US" dirty="0" err="1"/>
              <a:t>prediksi</a:t>
            </a:r>
            <a:r>
              <a:rPr lang="en-US" dirty="0"/>
              <a:t> pada data baru,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jembatan</a:t>
            </a:r>
            <a:r>
              <a:rPr lang="en-US" dirty="0"/>
              <a:t> </a:t>
            </a:r>
            <a:r>
              <a:rPr lang="en-US" dirty="0" err="1"/>
              <a:t>menuju</a:t>
            </a:r>
            <a:r>
              <a:rPr lang="en-US" dirty="0"/>
              <a:t> </a:t>
            </a:r>
            <a:r>
              <a:rPr lang="en-US" dirty="0" err="1"/>
              <a:t>implementasi</a:t>
            </a:r>
            <a:r>
              <a:rPr lang="en-US" dirty="0"/>
              <a:t> sistem yang lebih </a:t>
            </a:r>
            <a:r>
              <a:rPr lang="en-US" dirty="0" err="1"/>
              <a:t>komprehensif</a:t>
            </a:r>
            <a:r>
              <a:rPr lang="en-US" dirty="0"/>
              <a:t> di masa depan."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>
          <a:extLst>
            <a:ext uri="{FF2B5EF4-FFF2-40B4-BE49-F238E27FC236}">
              <a16:creationId xmlns:a16="http://schemas.microsoft.com/office/drawing/2014/main" id="{1D29611F-8A91-4746-3323-87A5787C1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8655d1056a_0_10:notes">
            <a:extLst>
              <a:ext uri="{FF2B5EF4-FFF2-40B4-BE49-F238E27FC236}">
                <a16:creationId xmlns:a16="http://schemas.microsoft.com/office/drawing/2014/main" id="{DCF139AE-48EB-9F57-A47B-A0C18D3468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8655d1056a_0_10:notes">
            <a:extLst>
              <a:ext uri="{FF2B5EF4-FFF2-40B4-BE49-F238E27FC236}">
                <a16:creationId xmlns:a16="http://schemas.microsoft.com/office/drawing/2014/main" id="{4F7DCDA3-F739-BF7E-2C61-7215C0A426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083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59FF4186-D1BB-6EA7-6903-5B7162588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5744437B-3C14-0837-C343-7827D62B67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148A0A3E-AFD1-E53C-E067-AA2F93987E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pandas</a:t>
            </a:r>
            <a:r>
              <a:rPr lang="en-US" dirty="0"/>
              <a:t> kami </a:t>
            </a:r>
            <a:r>
              <a:rPr lang="en-US" dirty="0" err="1"/>
              <a:t>gunakan</a:t>
            </a:r>
            <a:r>
              <a:rPr lang="en-US" dirty="0"/>
              <a:t> untuk </a:t>
            </a:r>
            <a:r>
              <a:rPr lang="en-US" dirty="0" err="1"/>
              <a:t>mengelola</a:t>
            </a:r>
            <a:r>
              <a:rPr lang="en-US" dirty="0"/>
              <a:t> dan </a:t>
            </a:r>
            <a:r>
              <a:rPr lang="en-US" dirty="0" err="1"/>
              <a:t>memanipulasi</a:t>
            </a:r>
            <a:r>
              <a:rPr lang="en-US" dirty="0"/>
              <a:t> data, terutama saat </a:t>
            </a:r>
            <a:r>
              <a:rPr lang="en-US" dirty="0" err="1"/>
              <a:t>bekerja</a:t>
            </a:r>
            <a:r>
              <a:rPr lang="en-US" dirty="0"/>
              <a:t> dengan data dalam format </a:t>
            </a:r>
            <a:r>
              <a:rPr lang="en-US" dirty="0" err="1"/>
              <a:t>tabel</a:t>
            </a:r>
            <a:r>
              <a:rPr lang="en-US" dirty="0"/>
              <a:t> seperti yang </a:t>
            </a:r>
            <a:r>
              <a:rPr lang="en-US" dirty="0" err="1"/>
              <a:t>ada</a:t>
            </a:r>
            <a:r>
              <a:rPr lang="en-US" dirty="0"/>
              <a:t> di file CSV </a:t>
            </a:r>
            <a:r>
              <a:rPr lang="en-US" dirty="0" err="1"/>
              <a:t>kita</a:t>
            </a:r>
            <a:r>
              <a:rPr lang="en-US" dirty="0"/>
              <a:t>.</a:t>
            </a:r>
          </a:p>
          <a:p>
            <a:r>
              <a:rPr lang="en-US" b="1" dirty="0" err="1"/>
              <a:t>numpy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numerik</a:t>
            </a:r>
            <a:r>
              <a:rPr lang="en-US" dirty="0"/>
              <a:t> yang </a:t>
            </a:r>
            <a:r>
              <a:rPr lang="en-US" dirty="0" err="1"/>
              <a:t>efisien</a:t>
            </a:r>
            <a:r>
              <a:rPr lang="en-US" dirty="0"/>
              <a:t>, </a:t>
            </a:r>
            <a:r>
              <a:rPr lang="en-US" dirty="0" err="1"/>
              <a:t>khususnya</a:t>
            </a:r>
            <a:r>
              <a:rPr lang="en-US" dirty="0"/>
              <a:t> saat </a:t>
            </a:r>
            <a:r>
              <a:rPr lang="en-US" dirty="0" err="1"/>
              <a:t>berinteraksi</a:t>
            </a:r>
            <a:r>
              <a:rPr lang="en-US" dirty="0"/>
              <a:t> dengan array dan </a:t>
            </a:r>
            <a:r>
              <a:rPr lang="en-US" dirty="0" err="1"/>
              <a:t>matriks</a:t>
            </a:r>
            <a:r>
              <a:rPr lang="en-US" dirty="0"/>
              <a:t> data.</a:t>
            </a:r>
          </a:p>
          <a:p>
            <a:r>
              <a:rPr lang="en-US" b="1" dirty="0" err="1"/>
              <a:t>matplotlib.pyplot</a:t>
            </a:r>
            <a:r>
              <a:rPr lang="en-US" dirty="0"/>
              <a:t> dan </a:t>
            </a:r>
            <a:r>
              <a:rPr lang="en-US" b="1" dirty="0"/>
              <a:t>seaborn</a:t>
            </a:r>
            <a:r>
              <a:rPr lang="en-US" dirty="0"/>
              <a:t> adalah </a:t>
            </a:r>
            <a:r>
              <a:rPr lang="en-US" i="1" dirty="0"/>
              <a:t>library</a:t>
            </a:r>
            <a:r>
              <a:rPr lang="en-US" dirty="0"/>
              <a:t> </a:t>
            </a:r>
            <a:r>
              <a:rPr lang="en-US" dirty="0" err="1"/>
              <a:t>visualisasi</a:t>
            </a:r>
            <a:r>
              <a:rPr lang="en-US" dirty="0"/>
              <a:t>. matplotlib untuk membuat berbagai </a:t>
            </a:r>
            <a:r>
              <a:rPr lang="en-US" dirty="0" err="1"/>
              <a:t>jenis</a:t>
            </a:r>
            <a:r>
              <a:rPr lang="en-US" dirty="0"/>
              <a:t> plot, </a:t>
            </a:r>
            <a:r>
              <a:rPr lang="en-US" dirty="0" err="1"/>
              <a:t>sedangkan</a:t>
            </a:r>
            <a:r>
              <a:rPr lang="en-US" dirty="0"/>
              <a:t> seaborn </a:t>
            </a:r>
            <a:r>
              <a:rPr lang="en-US" dirty="0" err="1"/>
              <a:t>dibangun</a:t>
            </a:r>
            <a:r>
              <a:rPr lang="en-US" dirty="0"/>
              <a:t> di </a:t>
            </a:r>
            <a:r>
              <a:rPr lang="en-US" dirty="0" err="1"/>
              <a:t>atasnya</a:t>
            </a:r>
            <a:r>
              <a:rPr lang="en-US" dirty="0"/>
              <a:t> untuk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grafik</a:t>
            </a:r>
            <a:r>
              <a:rPr lang="en-US" dirty="0"/>
              <a:t> </a:t>
            </a:r>
            <a:r>
              <a:rPr lang="en-US" dirty="0" err="1"/>
              <a:t>statistik</a:t>
            </a:r>
            <a:r>
              <a:rPr lang="en-US" dirty="0"/>
              <a:t> yang lebih </a:t>
            </a:r>
            <a:r>
              <a:rPr lang="en-US" dirty="0" err="1"/>
              <a:t>menarik</a:t>
            </a:r>
            <a:r>
              <a:rPr lang="en-US" dirty="0"/>
              <a:t> dan </a:t>
            </a:r>
            <a:r>
              <a:rPr lang="en-US" dirty="0" err="1"/>
              <a:t>kompleks</a:t>
            </a:r>
            <a:r>
              <a:rPr lang="en-US" dirty="0"/>
              <a:t>, seperti </a:t>
            </a:r>
            <a:r>
              <a:rPr lang="en-US" i="1" dirty="0"/>
              <a:t>heatmap</a:t>
            </a:r>
            <a:r>
              <a:rPr lang="en-US" dirty="0"/>
              <a:t> untuk </a:t>
            </a:r>
            <a:r>
              <a:rPr lang="en-US" i="1" dirty="0"/>
              <a:t>confusion matrix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.</a:t>
            </a:r>
          </a:p>
          <a:p>
            <a:r>
              <a:rPr lang="en-US" b="1" dirty="0"/>
              <a:t>string</a:t>
            </a:r>
            <a:r>
              <a:rPr lang="en-US" dirty="0"/>
              <a:t> dan </a:t>
            </a:r>
            <a:r>
              <a:rPr lang="en-US" b="1" dirty="0"/>
              <a:t>re</a:t>
            </a:r>
            <a:r>
              <a:rPr lang="en-US" dirty="0"/>
              <a:t> (regular expression) sangat penting dalam </a:t>
            </a:r>
            <a:r>
              <a:rPr lang="en-US" dirty="0" err="1"/>
              <a:t>fase</a:t>
            </a:r>
            <a:r>
              <a:rPr lang="en-US" dirty="0"/>
              <a:t> </a:t>
            </a:r>
            <a:r>
              <a:rPr lang="en-US" i="1" dirty="0"/>
              <a:t>preprocessing</a:t>
            </a:r>
            <a:r>
              <a:rPr lang="en-US" dirty="0"/>
              <a:t> teks; mereka </a:t>
            </a:r>
            <a:r>
              <a:rPr lang="en-US" dirty="0" err="1"/>
              <a:t>membantu</a:t>
            </a:r>
            <a:r>
              <a:rPr lang="en-US" dirty="0"/>
              <a:t> kami dalam </a:t>
            </a:r>
            <a:r>
              <a:rPr lang="en-US" dirty="0" err="1"/>
              <a:t>membersihkan</a:t>
            </a:r>
            <a:r>
              <a:rPr lang="en-US" dirty="0"/>
              <a:t> teks, seperti </a:t>
            </a:r>
            <a:r>
              <a:rPr lang="en-US" dirty="0" err="1"/>
              <a:t>menghapus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atau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.</a:t>
            </a:r>
          </a:p>
          <a:p>
            <a:r>
              <a:rPr lang="en-US" b="1" dirty="0" err="1"/>
              <a:t>nltk</a:t>
            </a:r>
            <a:r>
              <a:rPr lang="en-US" dirty="0"/>
              <a:t> atau Natural Language Toolkit, adalah </a:t>
            </a:r>
            <a:r>
              <a:rPr lang="en-US" i="1" dirty="0"/>
              <a:t>library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untuk </a:t>
            </a:r>
            <a:r>
              <a:rPr lang="en-US" dirty="0" err="1"/>
              <a:t>Pemrosesan</a:t>
            </a:r>
            <a:r>
              <a:rPr lang="en-US" dirty="0"/>
              <a:t> Bahasa Alami (NLP), dan kami secara </a:t>
            </a:r>
            <a:r>
              <a:rPr lang="en-US" dirty="0" err="1"/>
              <a:t>spesifik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nltk.corpus.stopwords</a:t>
            </a:r>
            <a:r>
              <a:rPr lang="en-US" dirty="0"/>
              <a:t> untuk </a:t>
            </a:r>
            <a:r>
              <a:rPr lang="en-US" dirty="0" err="1"/>
              <a:t>mengakses</a:t>
            </a:r>
            <a:r>
              <a:rPr lang="en-US" dirty="0"/>
              <a:t> daftar </a:t>
            </a:r>
            <a:r>
              <a:rPr lang="en-US" i="1" dirty="0"/>
              <a:t>stop words</a:t>
            </a:r>
            <a:r>
              <a:rPr lang="en-US" dirty="0"/>
              <a:t> </a:t>
            </a:r>
            <a:r>
              <a:rPr lang="en-US" dirty="0" err="1"/>
              <a:t>berbahasa</a:t>
            </a:r>
            <a:r>
              <a:rPr lang="en-US" dirty="0"/>
              <a:t> Indonesia.</a:t>
            </a:r>
          </a:p>
          <a:p>
            <a:r>
              <a:rPr lang="en-US" dirty="0"/>
              <a:t>Kemudian,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i="1" dirty="0"/>
              <a:t>library</a:t>
            </a:r>
            <a:r>
              <a:rPr lang="en-US" dirty="0"/>
              <a:t> scikit-learn, yang merupakan </a:t>
            </a:r>
            <a:r>
              <a:rPr lang="en-US" i="1" dirty="0"/>
              <a:t>library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untuk </a:t>
            </a:r>
            <a:r>
              <a:rPr lang="en-US" i="1" dirty="0"/>
              <a:t>machine learning</a:t>
            </a:r>
            <a:r>
              <a:rPr lang="en-US" dirty="0"/>
              <a:t>:</a:t>
            </a:r>
          </a:p>
          <a:p>
            <a:r>
              <a:rPr lang="en-US" b="1" dirty="0" err="1"/>
              <a:t>train_test_split</a:t>
            </a:r>
            <a:r>
              <a:rPr lang="en-US" dirty="0"/>
              <a:t> digunakan untuk </a:t>
            </a:r>
            <a:r>
              <a:rPr lang="en-US" dirty="0" err="1"/>
              <a:t>membagi</a:t>
            </a:r>
            <a:r>
              <a:rPr lang="en-US" dirty="0"/>
              <a:t> dataset kami </a:t>
            </a:r>
            <a:r>
              <a:rPr lang="en-US" dirty="0" err="1"/>
              <a:t>menjadi</a:t>
            </a:r>
            <a:r>
              <a:rPr lang="en-US" dirty="0"/>
              <a:t> bagian </a:t>
            </a:r>
            <a:r>
              <a:rPr lang="en-US" dirty="0" err="1"/>
              <a:t>pelatihan</a:t>
            </a:r>
            <a:r>
              <a:rPr lang="en-US" dirty="0"/>
              <a:t> dan pengujian, yang merupakan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krusial</a:t>
            </a:r>
            <a:r>
              <a:rPr lang="en-US" dirty="0"/>
              <a:t> untuk </a:t>
            </a:r>
            <a:r>
              <a:rPr lang="en-US" dirty="0" err="1"/>
              <a:t>validasi</a:t>
            </a:r>
            <a:r>
              <a:rPr lang="en-US" dirty="0"/>
              <a:t> model.</a:t>
            </a:r>
          </a:p>
          <a:p>
            <a:r>
              <a:rPr lang="en-US" b="1" dirty="0" err="1"/>
              <a:t>TfidfVectorizer</a:t>
            </a:r>
            <a:r>
              <a:rPr lang="en-US" dirty="0"/>
              <a:t> adalah komponen kunci dalam </a:t>
            </a:r>
            <a:r>
              <a:rPr lang="en-US" dirty="0" err="1"/>
              <a:t>ekstraksi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teks;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teks </a:t>
            </a:r>
            <a:r>
              <a:rPr lang="en-US" dirty="0" err="1"/>
              <a:t>mentah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representasi</a:t>
            </a:r>
            <a:r>
              <a:rPr lang="en-US" dirty="0"/>
              <a:t> </a:t>
            </a:r>
            <a:r>
              <a:rPr lang="en-US" dirty="0" err="1"/>
              <a:t>numerik</a:t>
            </a:r>
            <a:r>
              <a:rPr lang="en-US" dirty="0"/>
              <a:t> yang dapat </a:t>
            </a:r>
            <a:r>
              <a:rPr lang="en-US" dirty="0" err="1"/>
              <a:t>dipahami</a:t>
            </a:r>
            <a:r>
              <a:rPr lang="en-US" dirty="0"/>
              <a:t> model.</a:t>
            </a:r>
          </a:p>
          <a:p>
            <a:r>
              <a:rPr lang="en-US" b="1" dirty="0" err="1"/>
              <a:t>LogisticRegression</a:t>
            </a:r>
            <a:r>
              <a:rPr lang="en-US" dirty="0"/>
              <a:t> dan </a:t>
            </a:r>
            <a:r>
              <a:rPr lang="en-US" b="1" dirty="0" err="1"/>
              <a:t>LinearSVC</a:t>
            </a:r>
            <a:r>
              <a:rPr lang="en-US" dirty="0"/>
              <a:t> adalah dua </a:t>
            </a:r>
            <a:r>
              <a:rPr lang="en-US" dirty="0" err="1"/>
              <a:t>algoritma</a:t>
            </a:r>
            <a:r>
              <a:rPr lang="en-US" dirty="0"/>
              <a:t> </a:t>
            </a:r>
            <a:r>
              <a:rPr lang="en-US" i="1" dirty="0"/>
              <a:t>machine learning</a:t>
            </a:r>
            <a:r>
              <a:rPr lang="en-US" dirty="0"/>
              <a:t> yang kami pilih </a:t>
            </a:r>
            <a:r>
              <a:rPr lang="en-US" dirty="0" err="1"/>
              <a:t>sebagai</a:t>
            </a:r>
            <a:r>
              <a:rPr lang="en-US" dirty="0"/>
              <a:t> model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kami.</a:t>
            </a:r>
          </a:p>
          <a:p>
            <a:r>
              <a:rPr lang="en-US" dirty="0"/>
              <a:t>Terakhir, </a:t>
            </a:r>
            <a:r>
              <a:rPr lang="en-US" b="1" dirty="0" err="1"/>
              <a:t>classification_report</a:t>
            </a:r>
            <a:r>
              <a:rPr lang="en-US" dirty="0"/>
              <a:t> dan </a:t>
            </a:r>
            <a:r>
              <a:rPr lang="en-US" b="1" dirty="0" err="1"/>
              <a:t>confusion_matrix</a:t>
            </a:r>
            <a:r>
              <a:rPr lang="en-US" dirty="0"/>
              <a:t> adalah </a:t>
            </a:r>
            <a:r>
              <a:rPr lang="en-US" i="1" dirty="0"/>
              <a:t>tools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sklearn.metrics</a:t>
            </a:r>
            <a:r>
              <a:rPr lang="en-US" dirty="0"/>
              <a:t> yang kami </a:t>
            </a:r>
            <a:r>
              <a:rPr lang="en-US" dirty="0" err="1"/>
              <a:t>gunakan</a:t>
            </a:r>
            <a:r>
              <a:rPr lang="en-US" dirty="0"/>
              <a:t> untuk </a:t>
            </a:r>
            <a:r>
              <a:rPr lang="en-US" dirty="0" err="1"/>
              <a:t>mengevaluasi</a:t>
            </a:r>
            <a:r>
              <a:rPr lang="en-US" dirty="0"/>
              <a:t> </a:t>
            </a:r>
            <a:r>
              <a:rPr lang="en-US" dirty="0" err="1"/>
              <a:t>performa</a:t>
            </a:r>
            <a:r>
              <a:rPr lang="en-US" dirty="0"/>
              <a:t> model secara detail, memberikan </a:t>
            </a:r>
            <a:r>
              <a:rPr lang="en-US" dirty="0" err="1"/>
              <a:t>ringkasan</a:t>
            </a:r>
            <a:r>
              <a:rPr lang="en-US" dirty="0"/>
              <a:t> </a:t>
            </a:r>
            <a:r>
              <a:rPr lang="en-US" dirty="0" err="1"/>
              <a:t>metrik</a:t>
            </a:r>
            <a:r>
              <a:rPr lang="en-US" dirty="0"/>
              <a:t> penting dan </a:t>
            </a:r>
            <a:r>
              <a:rPr lang="en-US" dirty="0" err="1"/>
              <a:t>visualisasi</a:t>
            </a:r>
            <a:r>
              <a:rPr lang="en-US" dirty="0"/>
              <a:t> kesalahan </a:t>
            </a:r>
            <a:r>
              <a:rPr lang="en-US" dirty="0" err="1"/>
              <a:t>klasifikasi</a:t>
            </a:r>
            <a:r>
              <a:rPr lang="en-US" dirty="0"/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22324925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82BFCDE2-8482-D56B-7BCF-943D15671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C00AF833-78F6-6D63-72CD-6FF4BFAE01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55DF30B3-B4DF-93EC-9473-D29FE22002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ni</a:t>
            </a:r>
            <a:r>
              <a:rPr lang="en-US" dirty="0"/>
              <a:t> adalah </a:t>
            </a:r>
            <a:r>
              <a:rPr lang="en-US" dirty="0" err="1"/>
              <a:t>fondasi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Natural Language Processing (NLP) </a:t>
            </a:r>
            <a:r>
              <a:rPr lang="en-US" dirty="0" err="1"/>
              <a:t>dasar</a:t>
            </a:r>
            <a:r>
              <a:rPr lang="en-US" dirty="0"/>
              <a:t> di </a:t>
            </a:r>
            <a:r>
              <a:rPr lang="en-US" dirty="0" err="1"/>
              <a:t>proyek</a:t>
            </a:r>
            <a:r>
              <a:rPr lang="en-US" dirty="0"/>
              <a:t> kami, di mana kami </a:t>
            </a:r>
            <a:r>
              <a:rPr lang="en-US" dirty="0" err="1"/>
              <a:t>mengubah</a:t>
            </a:r>
            <a:r>
              <a:rPr lang="en-US" dirty="0"/>
              <a:t> teks </a:t>
            </a:r>
            <a:r>
              <a:rPr lang="en-US" dirty="0" err="1"/>
              <a:t>mentah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format yang lebih </a:t>
            </a:r>
            <a:r>
              <a:rPr lang="en-US" dirty="0" err="1"/>
              <a:t>bersih</a:t>
            </a:r>
            <a:r>
              <a:rPr lang="en-US" dirty="0"/>
              <a:t> dan </a:t>
            </a:r>
            <a:r>
              <a:rPr lang="en-US" dirty="0" err="1"/>
              <a:t>terstruktur</a:t>
            </a:r>
            <a:r>
              <a:rPr lang="en-US" dirty="0"/>
              <a:t> untuk </a:t>
            </a:r>
            <a:r>
              <a:rPr lang="en-US" dirty="0" err="1"/>
              <a:t>analisis</a:t>
            </a:r>
            <a:r>
              <a:rPr lang="en-US" dirty="0"/>
              <a:t>.</a:t>
            </a:r>
          </a:p>
          <a:p>
            <a:r>
              <a:rPr lang="en-US" dirty="0"/>
              <a:t>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preprocess_text</a:t>
            </a:r>
            <a:r>
              <a:rPr lang="en-US" dirty="0"/>
              <a:t>, yang </a:t>
            </a:r>
            <a:r>
              <a:rPr lang="en-US" dirty="0" err="1"/>
              <a:t>menjalankan</a:t>
            </a:r>
            <a:r>
              <a:rPr lang="en-US" dirty="0"/>
              <a:t> beberapa </a:t>
            </a:r>
            <a:r>
              <a:rPr lang="en-US" dirty="0" err="1"/>
              <a:t>operasi</a:t>
            </a:r>
            <a:r>
              <a:rPr lang="en-US" dirty="0"/>
              <a:t> penting. </a:t>
            </a:r>
            <a:r>
              <a:rPr lang="en-US" dirty="0" err="1"/>
              <a:t>Fungsi</a:t>
            </a:r>
            <a:r>
              <a:rPr lang="en-US" dirty="0"/>
              <a:t> ini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semua teks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(</a:t>
            </a:r>
            <a:r>
              <a:rPr lang="en-US" i="1" dirty="0"/>
              <a:t>lowercasing</a:t>
            </a:r>
            <a:r>
              <a:rPr lang="en-US" dirty="0"/>
              <a:t>) untuk </a:t>
            </a:r>
            <a:r>
              <a:rPr lang="en-US" dirty="0" err="1"/>
              <a:t>menyeragamkan</a:t>
            </a:r>
            <a:r>
              <a:rPr lang="en-US" dirty="0"/>
              <a:t> data. Kemudian,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menghapus</a:t>
            </a:r>
            <a:r>
              <a:rPr lang="en-US" dirty="0"/>
              <a:t> </a:t>
            </a:r>
            <a:r>
              <a:rPr lang="en-US" dirty="0" err="1"/>
              <a:t>elemen-elemen</a:t>
            </a:r>
            <a:r>
              <a:rPr lang="en-US" dirty="0"/>
              <a:t> yang tidak </a:t>
            </a:r>
            <a:r>
              <a:rPr lang="en-US" dirty="0" err="1"/>
              <a:t>relevan</a:t>
            </a:r>
            <a:r>
              <a:rPr lang="en-US" dirty="0"/>
              <a:t> dan </a:t>
            </a:r>
            <a:r>
              <a:rPr lang="en-US" dirty="0" err="1"/>
              <a:t>seringkali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'noise', seperti URL, </a:t>
            </a:r>
            <a:r>
              <a:rPr lang="en-US" i="1" dirty="0"/>
              <a:t>mentions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, </a:t>
            </a:r>
            <a:r>
              <a:rPr lang="en-US" i="1" dirty="0"/>
              <a:t>hashtag</a:t>
            </a:r>
            <a:r>
              <a:rPr lang="en-US" dirty="0"/>
              <a:t>, dan semua </a:t>
            </a:r>
            <a:r>
              <a:rPr lang="en-US" dirty="0" err="1"/>
              <a:t>angka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dalam </a:t>
            </a:r>
            <a:r>
              <a:rPr lang="en-US" dirty="0" err="1"/>
              <a:t>ulasan</a:t>
            </a:r>
            <a:r>
              <a:rPr lang="en-US" dirty="0"/>
              <a:t>. Tanda </a:t>
            </a:r>
            <a:r>
              <a:rPr lang="en-US" dirty="0" err="1"/>
              <a:t>baca</a:t>
            </a:r>
            <a:r>
              <a:rPr lang="en-US" dirty="0"/>
              <a:t> juga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dihilangkan</a:t>
            </a:r>
            <a:r>
              <a:rPr lang="en-US" dirty="0"/>
              <a:t>, kecuali </a:t>
            </a:r>
            <a:r>
              <a:rPr lang="en-US" dirty="0" err="1"/>
              <a:t>apostrof</a:t>
            </a:r>
            <a:r>
              <a:rPr lang="en-US" dirty="0"/>
              <a:t> yang mungkin penting dalam beberapa </a:t>
            </a:r>
            <a:r>
              <a:rPr lang="en-US" dirty="0" err="1"/>
              <a:t>konteks</a:t>
            </a:r>
            <a:r>
              <a:rPr lang="en-US" dirty="0"/>
              <a:t>. Kami juga </a:t>
            </a:r>
            <a:r>
              <a:rPr lang="en-US" dirty="0" err="1"/>
              <a:t>membuang</a:t>
            </a:r>
            <a:r>
              <a:rPr lang="en-US" dirty="0"/>
              <a:t> kata-kata yang terlalu </a:t>
            </a:r>
            <a:r>
              <a:rPr lang="en-US" dirty="0" err="1"/>
              <a:t>pendek</a:t>
            </a:r>
            <a:r>
              <a:rPr lang="en-US" dirty="0"/>
              <a:t>, </a:t>
            </a:r>
            <a:r>
              <a:rPr lang="en-US" dirty="0" err="1"/>
              <a:t>misalnya</a:t>
            </a:r>
            <a:r>
              <a:rPr lang="en-US" dirty="0"/>
              <a:t> hanya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umumnya</a:t>
            </a:r>
            <a:r>
              <a:rPr lang="en-US" dirty="0"/>
              <a:t> tidak </a:t>
            </a:r>
            <a:r>
              <a:rPr lang="en-US" dirty="0" err="1"/>
              <a:t>membawa</a:t>
            </a:r>
            <a:r>
              <a:rPr lang="en-US" dirty="0"/>
              <a:t> </a:t>
            </a:r>
            <a:r>
              <a:rPr lang="en-US" dirty="0" err="1"/>
              <a:t>makna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yang </a:t>
            </a:r>
            <a:r>
              <a:rPr lang="en-US" dirty="0" err="1"/>
              <a:t>berarti</a:t>
            </a:r>
            <a:r>
              <a:rPr lang="en-US" dirty="0"/>
              <a:t>. Terakhir, </a:t>
            </a:r>
            <a:r>
              <a:rPr lang="en-US" dirty="0" err="1"/>
              <a:t>fungsi</a:t>
            </a:r>
            <a:r>
              <a:rPr lang="en-US" dirty="0"/>
              <a:t> ini </a:t>
            </a:r>
            <a:r>
              <a:rPr lang="en-US" dirty="0" err="1"/>
              <a:t>merapikan</a:t>
            </a:r>
            <a:r>
              <a:rPr lang="en-US" dirty="0"/>
              <a:t> </a:t>
            </a:r>
            <a:r>
              <a:rPr lang="en-US" dirty="0" err="1"/>
              <a:t>spasi</a:t>
            </a:r>
            <a:r>
              <a:rPr lang="en-US" dirty="0"/>
              <a:t> yang </a:t>
            </a:r>
            <a:r>
              <a:rPr lang="en-US" dirty="0" err="1"/>
              <a:t>berlebihan</a:t>
            </a:r>
            <a:r>
              <a:rPr lang="en-US" dirty="0"/>
              <a:t>.</a:t>
            </a:r>
          </a:p>
          <a:p>
            <a:r>
              <a:rPr lang="en-US" dirty="0"/>
              <a:t>Setelah </a:t>
            </a:r>
            <a:r>
              <a:rPr lang="en-US" dirty="0" err="1"/>
              <a:t>fungsi</a:t>
            </a:r>
            <a:r>
              <a:rPr lang="en-US" dirty="0"/>
              <a:t> ini </a:t>
            </a:r>
            <a:r>
              <a:rPr lang="en-US" dirty="0" err="1"/>
              <a:t>didefinisikan</a:t>
            </a:r>
            <a:r>
              <a:rPr lang="en-US" dirty="0"/>
              <a:t>, kami </a:t>
            </a:r>
            <a:r>
              <a:rPr lang="en-US" dirty="0" err="1"/>
              <a:t>menerapkannya</a:t>
            </a:r>
            <a:r>
              <a:rPr lang="en-US" dirty="0"/>
              <a:t> ke setiap </a:t>
            </a:r>
            <a:r>
              <a:rPr lang="en-US" dirty="0" err="1"/>
              <a:t>ulasan</a:t>
            </a:r>
            <a:r>
              <a:rPr lang="en-US" dirty="0"/>
              <a:t> di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review_text</a:t>
            </a:r>
            <a:r>
              <a:rPr lang="en-US" dirty="0"/>
              <a:t> untuk </a:t>
            </a:r>
            <a:r>
              <a:rPr lang="en-US" dirty="0" err="1"/>
              <a:t>menciptakan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baru </a:t>
            </a:r>
            <a:r>
              <a:rPr lang="en-US" dirty="0" err="1"/>
              <a:t>bernama</a:t>
            </a:r>
            <a:r>
              <a:rPr lang="en-US" dirty="0"/>
              <a:t> </a:t>
            </a:r>
            <a:r>
              <a:rPr lang="en-US" dirty="0" err="1"/>
              <a:t>clean_text</a:t>
            </a:r>
            <a:r>
              <a:rPr lang="en-US" dirty="0"/>
              <a:t> yang </a:t>
            </a:r>
            <a:r>
              <a:rPr lang="en-US" dirty="0" err="1"/>
              <a:t>berisi</a:t>
            </a:r>
            <a:r>
              <a:rPr lang="en-US" dirty="0"/>
              <a:t> teks yang sudah </a:t>
            </a:r>
            <a:r>
              <a:rPr lang="en-US" dirty="0" err="1"/>
              <a:t>bersih</a:t>
            </a:r>
            <a:r>
              <a:rPr lang="en-US" dirty="0"/>
              <a:t>. Teks yang </a:t>
            </a:r>
            <a:r>
              <a:rPr lang="en-US" dirty="0" err="1"/>
              <a:t>bersih</a:t>
            </a:r>
            <a:r>
              <a:rPr lang="en-US" dirty="0"/>
              <a:t> </a:t>
            </a:r>
            <a:r>
              <a:rPr lang="en-US" dirty="0" err="1"/>
              <a:t>inilah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masukan</a:t>
            </a:r>
            <a:r>
              <a:rPr lang="en-US" dirty="0"/>
              <a:t> untuk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selanjutnya</a:t>
            </a:r>
            <a:r>
              <a:rPr lang="en-US" dirty="0"/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2939069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3236B0F9-FDF9-17BB-B1E2-D28FD67A3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D860ECB4-FA3D-B9B9-9678-9E411917F6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67015C02-5EA5-528C-D17C-585E10D2AD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melatih</a:t>
            </a:r>
            <a:r>
              <a:rPr lang="en-US" dirty="0"/>
              <a:t> model </a:t>
            </a:r>
            <a:r>
              <a:rPr lang="en-US" i="1" dirty="0"/>
              <a:t>machine learning</a:t>
            </a:r>
            <a:r>
              <a:rPr lang="en-US" dirty="0"/>
              <a:t> untuk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. Kami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b="1" dirty="0"/>
              <a:t>Logistic Regression</a:t>
            </a:r>
            <a:r>
              <a:rPr lang="en-US" dirty="0"/>
              <a:t>, yang merupakan </a:t>
            </a:r>
            <a:r>
              <a:rPr lang="en-US" dirty="0" err="1"/>
              <a:t>algoritma</a:t>
            </a:r>
            <a:r>
              <a:rPr lang="en-US" dirty="0"/>
              <a:t> yang </a:t>
            </a:r>
            <a:r>
              <a:rPr lang="en-US" dirty="0" err="1"/>
              <a:t>kuat</a:t>
            </a:r>
            <a:r>
              <a:rPr lang="en-US" dirty="0"/>
              <a:t> dan cocok untuk tugas ini.</a:t>
            </a:r>
          </a:p>
          <a:p>
            <a:r>
              <a:rPr lang="en-US" dirty="0" err="1"/>
              <a:t>Perhatikan</a:t>
            </a:r>
            <a:r>
              <a:rPr lang="en-US" dirty="0"/>
              <a:t> beberapa </a:t>
            </a:r>
            <a:r>
              <a:rPr lang="en-US" dirty="0" err="1"/>
              <a:t>pengaturannya</a:t>
            </a:r>
            <a:r>
              <a:rPr lang="en-US" dirty="0"/>
              <a:t>:</a:t>
            </a:r>
          </a:p>
          <a:p>
            <a:r>
              <a:rPr lang="en-US" dirty="0" err="1"/>
              <a:t>max_iter</a:t>
            </a:r>
            <a:r>
              <a:rPr lang="en-US" dirty="0"/>
              <a:t>=1000 </a:t>
            </a:r>
            <a:r>
              <a:rPr lang="en-US" dirty="0" err="1"/>
              <a:t>berarti</a:t>
            </a:r>
            <a:r>
              <a:rPr lang="en-US" dirty="0"/>
              <a:t> model </a:t>
            </a:r>
            <a:r>
              <a:rPr lang="en-US" dirty="0" err="1"/>
              <a:t>akan</a:t>
            </a:r>
            <a:r>
              <a:rPr lang="en-US" dirty="0"/>
              <a:t> mencoba belajar </a:t>
            </a:r>
            <a:r>
              <a:rPr lang="en-US" dirty="0" err="1"/>
              <a:t>hingga</a:t>
            </a:r>
            <a:r>
              <a:rPr lang="en-US" dirty="0"/>
              <a:t> 1000 </a:t>
            </a:r>
            <a:r>
              <a:rPr lang="en-US" dirty="0" err="1"/>
              <a:t>iterasi</a:t>
            </a:r>
            <a:r>
              <a:rPr lang="en-US" dirty="0"/>
              <a:t> agar </a:t>
            </a:r>
            <a:r>
              <a:rPr lang="en-US" dirty="0" err="1"/>
              <a:t>hasilnya</a:t>
            </a:r>
            <a:r>
              <a:rPr lang="en-US" dirty="0"/>
              <a:t> optimal.</a:t>
            </a:r>
          </a:p>
          <a:p>
            <a:r>
              <a:rPr lang="en-US" dirty="0"/>
              <a:t>solver='</a:t>
            </a:r>
            <a:r>
              <a:rPr lang="en-US" dirty="0" err="1"/>
              <a:t>liblinear</a:t>
            </a:r>
            <a:r>
              <a:rPr lang="en-US" dirty="0"/>
              <a:t>' adalah </a:t>
            </a:r>
            <a:r>
              <a:rPr lang="en-US" dirty="0" err="1"/>
              <a:t>algoritma</a:t>
            </a:r>
            <a:r>
              <a:rPr lang="en-US" dirty="0"/>
              <a:t> di balik </a:t>
            </a:r>
            <a:r>
              <a:rPr lang="en-US" dirty="0" err="1"/>
              <a:t>layar</a:t>
            </a:r>
            <a:r>
              <a:rPr lang="en-US" dirty="0"/>
              <a:t> yang </a:t>
            </a:r>
            <a:r>
              <a:rPr lang="en-US" dirty="0" err="1"/>
              <a:t>efisien</a:t>
            </a:r>
            <a:r>
              <a:rPr lang="en-US" dirty="0"/>
              <a:t> untuk dataset seperti yang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miliki</a:t>
            </a:r>
            <a:r>
              <a:rPr lang="en-US" dirty="0"/>
              <a:t>.</a:t>
            </a:r>
          </a:p>
          <a:p>
            <a:r>
              <a:rPr lang="en-US" dirty="0" err="1"/>
              <a:t>random_state</a:t>
            </a:r>
            <a:r>
              <a:rPr lang="en-US" dirty="0"/>
              <a:t>=42 memastikan hasil </a:t>
            </a:r>
            <a:r>
              <a:rPr lang="en-US" dirty="0" err="1"/>
              <a:t>pelatihan</a:t>
            </a:r>
            <a:r>
              <a:rPr lang="en-US" dirty="0"/>
              <a:t> bisa </a:t>
            </a:r>
            <a:r>
              <a:rPr lang="en-US" dirty="0" err="1"/>
              <a:t>direproduksi</a:t>
            </a:r>
            <a:r>
              <a:rPr lang="en-US" dirty="0"/>
              <a:t> atau </a:t>
            </a:r>
            <a:r>
              <a:rPr lang="en-US" dirty="0" err="1"/>
              <a:t>konsisten</a:t>
            </a:r>
            <a:r>
              <a:rPr lang="en-US" dirty="0"/>
              <a:t> setiap kali kode ini </a:t>
            </a:r>
            <a:r>
              <a:rPr lang="en-US" dirty="0" err="1"/>
              <a:t>dijalankan</a:t>
            </a:r>
            <a:r>
              <a:rPr lang="en-US" dirty="0"/>
              <a:t>.</a:t>
            </a:r>
          </a:p>
          <a:p>
            <a:r>
              <a:rPr lang="en-US" dirty="0"/>
              <a:t>Yang </a:t>
            </a:r>
            <a:r>
              <a:rPr lang="en-US" dirty="0" err="1"/>
              <a:t>terpenting</a:t>
            </a:r>
            <a:r>
              <a:rPr lang="en-US" dirty="0"/>
              <a:t>, </a:t>
            </a:r>
            <a:r>
              <a:rPr lang="en-US" dirty="0" err="1"/>
              <a:t>class_weight</a:t>
            </a:r>
            <a:r>
              <a:rPr lang="en-US" dirty="0"/>
              <a:t>='balanced' kami </a:t>
            </a:r>
            <a:r>
              <a:rPr lang="en-US" dirty="0" err="1"/>
              <a:t>aktifkan</a:t>
            </a:r>
            <a:r>
              <a:rPr lang="en-US" dirty="0"/>
              <a:t> untuk </a:t>
            </a:r>
            <a:r>
              <a:rPr lang="en-US" dirty="0" err="1"/>
              <a:t>mengatasi</a:t>
            </a:r>
            <a:r>
              <a:rPr lang="en-US" dirty="0"/>
              <a:t> jika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ulasan</a:t>
            </a:r>
            <a:r>
              <a:rPr lang="en-US" dirty="0"/>
              <a:t> yang tidak </a:t>
            </a:r>
            <a:r>
              <a:rPr lang="en-US" dirty="0" err="1"/>
              <a:t>seimbang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kelas </a:t>
            </a:r>
            <a:r>
              <a:rPr lang="en-US" dirty="0" err="1"/>
              <a:t>sentimen</a:t>
            </a:r>
            <a:r>
              <a:rPr lang="en-US" dirty="0"/>
              <a:t> (</a:t>
            </a:r>
            <a:r>
              <a:rPr lang="en-US" dirty="0" err="1"/>
              <a:t>misalnya</a:t>
            </a:r>
            <a:r>
              <a:rPr lang="en-US" dirty="0"/>
              <a:t>, lebih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ulasan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). Ini </a:t>
            </a:r>
            <a:r>
              <a:rPr lang="en-US" dirty="0" err="1"/>
              <a:t>membantu</a:t>
            </a:r>
            <a:r>
              <a:rPr lang="en-US" dirty="0"/>
              <a:t> model belajar secara </a:t>
            </a:r>
            <a:r>
              <a:rPr lang="en-US" dirty="0" err="1"/>
              <a:t>adil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semua </a:t>
            </a:r>
            <a:r>
              <a:rPr lang="en-US" dirty="0" err="1"/>
              <a:t>sentimen</a:t>
            </a:r>
            <a:r>
              <a:rPr lang="en-US" dirty="0"/>
              <a:t>.</a:t>
            </a:r>
          </a:p>
          <a:p>
            <a:r>
              <a:rPr lang="en-US" dirty="0"/>
              <a:t>Setelah model </a:t>
            </a:r>
            <a:r>
              <a:rPr lang="en-US" dirty="0" err="1"/>
              <a:t>dikonfigurasi</a:t>
            </a:r>
            <a:r>
              <a:rPr lang="en-US" dirty="0"/>
              <a:t>, kami tinggal memanggil </a:t>
            </a:r>
            <a:r>
              <a:rPr lang="en-US" dirty="0" err="1"/>
              <a:t>model.fit</a:t>
            </a:r>
            <a:r>
              <a:rPr lang="en-US" dirty="0"/>
              <a:t>() untuk </a:t>
            </a:r>
            <a:r>
              <a:rPr lang="en-US" dirty="0" err="1"/>
              <a:t>melatihnya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pelatihan</a:t>
            </a:r>
            <a:r>
              <a:rPr lang="en-US" dirty="0"/>
              <a:t> yang sudah </a:t>
            </a:r>
            <a:r>
              <a:rPr lang="en-US" dirty="0" err="1"/>
              <a:t>diproses</a:t>
            </a:r>
            <a:r>
              <a:rPr lang="en-US" dirty="0"/>
              <a:t> (</a:t>
            </a:r>
            <a:r>
              <a:rPr lang="en-US" dirty="0" err="1"/>
              <a:t>X_train_tfidf</a:t>
            </a:r>
            <a:r>
              <a:rPr lang="en-US" dirty="0"/>
              <a:t>) dan label </a:t>
            </a:r>
            <a:r>
              <a:rPr lang="en-US" dirty="0" err="1"/>
              <a:t>sentimen</a:t>
            </a:r>
            <a:r>
              <a:rPr lang="en-US" dirty="0"/>
              <a:t> yang sesuai (</a:t>
            </a:r>
            <a:r>
              <a:rPr lang="en-US" dirty="0" err="1"/>
              <a:t>y_train</a:t>
            </a:r>
            <a:r>
              <a:rPr lang="en-US" dirty="0"/>
              <a:t>). Jadi, di </a:t>
            </a:r>
            <a:r>
              <a:rPr lang="en-US" dirty="0" err="1"/>
              <a:t>sinilah</a:t>
            </a:r>
            <a:r>
              <a:rPr lang="en-US" dirty="0"/>
              <a:t> model 'belajar' </a:t>
            </a:r>
            <a:r>
              <a:rPr lang="en-US" dirty="0" err="1"/>
              <a:t>dari</a:t>
            </a:r>
            <a:r>
              <a:rPr lang="en-US" dirty="0"/>
              <a:t> data untuk bisa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."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434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D82A2D01-5FAF-1E26-B121-3036D7CD9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59E3F42F-391A-F1AD-9FA9-6B50E828EA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547D33A7-6C86-6928-B496-D6DE8AD539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US" dirty="0">
                <a:effectLst/>
              </a:rPr>
              <a:t>"Setelah model </a:t>
            </a:r>
            <a:r>
              <a:rPr lang="en-US" dirty="0" err="1">
                <a:effectLst/>
              </a:rPr>
              <a:t>dilatih</a:t>
            </a:r>
            <a:r>
              <a:rPr lang="en-US" dirty="0">
                <a:effectLst/>
              </a:rPr>
              <a:t>, kami masuk ke </a:t>
            </a:r>
            <a:r>
              <a:rPr lang="en-US" dirty="0" err="1">
                <a:effectLst/>
              </a:rPr>
              <a:t>tahap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prediksi</a:t>
            </a:r>
            <a:r>
              <a:rPr lang="en-US" b="1" dirty="0">
                <a:effectLst/>
              </a:rPr>
              <a:t> dan </a:t>
            </a:r>
            <a:r>
              <a:rPr lang="en-US" b="1" dirty="0" err="1">
                <a:effectLst/>
              </a:rPr>
              <a:t>evaluasi</a:t>
            </a:r>
            <a:r>
              <a:rPr lang="en-US" dirty="0">
                <a:effectLst/>
              </a:rPr>
              <a:t>.</a:t>
            </a:r>
          </a:p>
          <a:p>
            <a:pPr rtl="0"/>
            <a:r>
              <a:rPr lang="en-US" dirty="0">
                <a:effectLst/>
              </a:rPr>
              <a:t>Pertama, kami </a:t>
            </a:r>
            <a:r>
              <a:rPr lang="en-US" dirty="0" err="1">
                <a:effectLst/>
              </a:rPr>
              <a:t>menggunakan</a:t>
            </a:r>
            <a:r>
              <a:rPr lang="en-US" dirty="0">
                <a:effectLst/>
              </a:rPr>
              <a:t> model yang sudah jadi untuk membuat </a:t>
            </a:r>
            <a:r>
              <a:rPr lang="en-US" dirty="0" err="1">
                <a:effectLst/>
              </a:rPr>
              <a:t>prediksi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sentimen</a:t>
            </a:r>
            <a:r>
              <a:rPr lang="en-US" dirty="0">
                <a:effectLst/>
              </a:rPr>
              <a:t> pada data uji yang belum pernah </a:t>
            </a:r>
            <a:r>
              <a:rPr lang="en-US" dirty="0" err="1">
                <a:effectLst/>
              </a:rPr>
              <a:t>dilihat</a:t>
            </a:r>
            <a:r>
              <a:rPr lang="en-US" dirty="0">
                <a:effectLst/>
              </a:rPr>
              <a:t> model sebelumnya, </a:t>
            </a:r>
            <a:r>
              <a:rPr lang="en-US" dirty="0" err="1">
                <a:effectLst/>
              </a:rPr>
              <a:t>yaitu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X_test_tfidf</a:t>
            </a:r>
            <a:r>
              <a:rPr lang="en-US" dirty="0">
                <a:effectLst/>
              </a:rPr>
              <a:t>. Hasil </a:t>
            </a:r>
            <a:r>
              <a:rPr lang="en-US" dirty="0" err="1">
                <a:effectLst/>
              </a:rPr>
              <a:t>prediksi</a:t>
            </a:r>
            <a:r>
              <a:rPr lang="en-US" dirty="0">
                <a:effectLst/>
              </a:rPr>
              <a:t> ini disimpan dalam </a:t>
            </a:r>
            <a:r>
              <a:rPr lang="en-US" dirty="0" err="1">
                <a:effectLst/>
              </a:rPr>
              <a:t>variabel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y_pred</a:t>
            </a:r>
            <a:r>
              <a:rPr lang="en-US" dirty="0">
                <a:effectLst/>
              </a:rPr>
              <a:t>.</a:t>
            </a:r>
          </a:p>
          <a:p>
            <a:pPr rtl="0"/>
            <a:r>
              <a:rPr lang="en-US" dirty="0">
                <a:effectLst/>
              </a:rPr>
              <a:t>Kemudian, untuk </a:t>
            </a:r>
            <a:r>
              <a:rPr lang="en-US" dirty="0" err="1">
                <a:effectLst/>
              </a:rPr>
              <a:t>mengevaluasi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seberapa</a:t>
            </a:r>
            <a:r>
              <a:rPr lang="en-US" dirty="0">
                <a:effectLst/>
              </a:rPr>
              <a:t> baik model </a:t>
            </a:r>
            <a:r>
              <a:rPr lang="en-US" dirty="0" err="1">
                <a:effectLst/>
              </a:rPr>
              <a:t>berkinerja</a:t>
            </a:r>
            <a:r>
              <a:rPr lang="en-US" dirty="0">
                <a:effectLst/>
              </a:rPr>
              <a:t>, kami </a:t>
            </a:r>
            <a:r>
              <a:rPr lang="en-US" dirty="0" err="1">
                <a:effectLst/>
              </a:rPr>
              <a:t>mencetak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'Classification Report'</a:t>
            </a:r>
            <a:r>
              <a:rPr lang="en-US" dirty="0">
                <a:effectLst/>
              </a:rPr>
              <a:t>. Laporan ini memberikan </a:t>
            </a:r>
            <a:r>
              <a:rPr lang="en-US" dirty="0" err="1">
                <a:effectLst/>
              </a:rPr>
              <a:t>metrik</a:t>
            </a:r>
            <a:r>
              <a:rPr lang="en-US" dirty="0">
                <a:effectLst/>
              </a:rPr>
              <a:t> penting seperti </a:t>
            </a:r>
            <a:r>
              <a:rPr lang="en-US" i="1" dirty="0">
                <a:effectLst/>
              </a:rPr>
              <a:t>precision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recall</a:t>
            </a:r>
            <a:r>
              <a:rPr lang="en-US" dirty="0">
                <a:effectLst/>
              </a:rPr>
              <a:t>, dan </a:t>
            </a:r>
            <a:r>
              <a:rPr lang="en-US" i="1" dirty="0">
                <a:effectLst/>
              </a:rPr>
              <a:t>f1-score</a:t>
            </a:r>
            <a:r>
              <a:rPr lang="en-US" dirty="0">
                <a:effectLst/>
              </a:rPr>
              <a:t> untuk setiap </a:t>
            </a:r>
            <a:r>
              <a:rPr lang="en-US" dirty="0" err="1">
                <a:effectLst/>
              </a:rPr>
              <a:t>kategori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sentimen</a:t>
            </a:r>
            <a:r>
              <a:rPr lang="en-US" dirty="0">
                <a:effectLst/>
              </a:rPr>
              <a:t> (</a:t>
            </a:r>
            <a:r>
              <a:rPr lang="en-US" dirty="0" err="1">
                <a:effectLst/>
              </a:rPr>
              <a:t>positif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netral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negatif</a:t>
            </a:r>
            <a:r>
              <a:rPr lang="en-US" dirty="0">
                <a:effectLst/>
              </a:rPr>
              <a:t>), </a:t>
            </a:r>
            <a:r>
              <a:rPr lang="en-US" dirty="0" err="1">
                <a:effectLst/>
              </a:rPr>
              <a:t>serta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akurasi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keseluruhan</a:t>
            </a:r>
            <a:r>
              <a:rPr lang="en-US" dirty="0">
                <a:effectLst/>
              </a:rPr>
              <a:t> model.</a:t>
            </a:r>
          </a:p>
          <a:p>
            <a:pPr rtl="0"/>
            <a:r>
              <a:rPr lang="en-US" dirty="0">
                <a:effectLst/>
              </a:rPr>
              <a:t>Selain itu, kami juga membuat </a:t>
            </a:r>
            <a:r>
              <a:rPr lang="en-US" b="1" dirty="0">
                <a:effectLst/>
              </a:rPr>
              <a:t>'Confusion Matrix'</a:t>
            </a:r>
            <a:r>
              <a:rPr lang="en-US" dirty="0">
                <a:effectLst/>
              </a:rPr>
              <a:t>. Ini adalah </a:t>
            </a:r>
            <a:r>
              <a:rPr lang="en-US" dirty="0" err="1">
                <a:effectLst/>
              </a:rPr>
              <a:t>tabel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khusus</a:t>
            </a:r>
            <a:r>
              <a:rPr lang="en-US" dirty="0">
                <a:effectLst/>
              </a:rPr>
              <a:t> yang </a:t>
            </a:r>
            <a:r>
              <a:rPr lang="en-US" dirty="0" err="1">
                <a:effectLst/>
              </a:rPr>
              <a:t>menunjukkan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jumlah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prediksi</a:t>
            </a:r>
            <a:r>
              <a:rPr lang="en-US" dirty="0">
                <a:effectLst/>
              </a:rPr>
              <a:t> yang benar dan salah untuk setiap kelas </a:t>
            </a:r>
            <a:r>
              <a:rPr lang="en-US" dirty="0" err="1">
                <a:effectLst/>
              </a:rPr>
              <a:t>sentimen</a:t>
            </a:r>
            <a:r>
              <a:rPr lang="en-US" dirty="0">
                <a:effectLst/>
              </a:rPr>
              <a:t>. Kami juga </a:t>
            </a:r>
            <a:r>
              <a:rPr lang="en-US" dirty="0" err="1">
                <a:effectLst/>
              </a:rPr>
              <a:t>memvisualisasikan</a:t>
            </a:r>
            <a:r>
              <a:rPr lang="en-US" dirty="0">
                <a:effectLst/>
              </a:rPr>
              <a:t> </a:t>
            </a:r>
            <a:r>
              <a:rPr lang="en-US" i="1" dirty="0">
                <a:effectLst/>
              </a:rPr>
              <a:t>confusion matrix</a:t>
            </a:r>
            <a:r>
              <a:rPr lang="en-US" dirty="0">
                <a:effectLst/>
              </a:rPr>
              <a:t> ini dalam bentuk </a:t>
            </a:r>
            <a:r>
              <a:rPr lang="en-US" i="1" dirty="0">
                <a:effectLst/>
              </a:rPr>
              <a:t>heatmap</a:t>
            </a:r>
            <a:r>
              <a:rPr lang="en-US" dirty="0">
                <a:effectLst/>
              </a:rPr>
              <a:t> yang </a:t>
            </a:r>
            <a:r>
              <a:rPr lang="en-US" dirty="0" err="1">
                <a:effectLst/>
              </a:rPr>
              <a:t>berwarna-warni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menggunakan</a:t>
            </a:r>
            <a:r>
              <a:rPr lang="en-US" dirty="0">
                <a:effectLst/>
              </a:rPr>
              <a:t> seaborn, agar lebih mudah </a:t>
            </a:r>
            <a:r>
              <a:rPr lang="en-US" dirty="0" err="1">
                <a:effectLst/>
              </a:rPr>
              <a:t>dipahami</a:t>
            </a:r>
            <a:r>
              <a:rPr lang="en-US" dirty="0">
                <a:effectLst/>
              </a:rPr>
              <a:t> secara visual. Dari </a:t>
            </a:r>
            <a:r>
              <a:rPr lang="en-US" dirty="0" err="1">
                <a:effectLst/>
              </a:rPr>
              <a:t>visualisasi</a:t>
            </a:r>
            <a:r>
              <a:rPr lang="en-US" dirty="0">
                <a:effectLst/>
              </a:rPr>
              <a:t> ini, </a:t>
            </a:r>
            <a:r>
              <a:rPr lang="en-US" dirty="0" err="1">
                <a:effectLst/>
              </a:rPr>
              <a:t>kita</a:t>
            </a:r>
            <a:r>
              <a:rPr lang="en-US" dirty="0">
                <a:effectLst/>
              </a:rPr>
              <a:t> bisa </a:t>
            </a:r>
            <a:r>
              <a:rPr lang="en-US" dirty="0" err="1">
                <a:effectLst/>
              </a:rPr>
              <a:t>melihat</a:t>
            </a:r>
            <a:r>
              <a:rPr lang="en-US" dirty="0">
                <a:effectLst/>
              </a:rPr>
              <a:t> dengan jelas </a:t>
            </a:r>
            <a:r>
              <a:rPr lang="en-US" dirty="0" err="1">
                <a:effectLst/>
              </a:rPr>
              <a:t>bagaimana</a:t>
            </a:r>
            <a:r>
              <a:rPr lang="en-US" dirty="0">
                <a:effectLst/>
              </a:rPr>
              <a:t> model </a:t>
            </a:r>
            <a:r>
              <a:rPr lang="en-US" dirty="0" err="1">
                <a:effectLst/>
              </a:rPr>
              <a:t>mengklasifikasikan</a:t>
            </a:r>
            <a:r>
              <a:rPr lang="en-US" dirty="0">
                <a:effectLst/>
              </a:rPr>
              <a:t> setiap </a:t>
            </a:r>
            <a:r>
              <a:rPr lang="en-US" dirty="0" err="1">
                <a:effectLst/>
              </a:rPr>
              <a:t>ulasan</a:t>
            </a:r>
            <a:r>
              <a:rPr lang="en-US" dirty="0">
                <a:effectLst/>
              </a:rPr>
              <a:t> dan di mana mungkin </a:t>
            </a:r>
            <a:r>
              <a:rPr lang="en-US" dirty="0" err="1">
                <a:effectLst/>
              </a:rPr>
              <a:t>ada</a:t>
            </a:r>
            <a:r>
              <a:rPr lang="en-US" dirty="0">
                <a:effectLst/>
              </a:rPr>
              <a:t> kesalahan."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362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>
          <a:extLst>
            <a:ext uri="{FF2B5EF4-FFF2-40B4-BE49-F238E27FC236}">
              <a16:creationId xmlns:a16="http://schemas.microsoft.com/office/drawing/2014/main" id="{BA7C3515-B1D9-246B-4D6D-CEBB14D11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8655d1056a_0_10:notes">
            <a:extLst>
              <a:ext uri="{FF2B5EF4-FFF2-40B4-BE49-F238E27FC236}">
                <a16:creationId xmlns:a16="http://schemas.microsoft.com/office/drawing/2014/main" id="{9D4FF48A-9A8E-C90F-30EC-076A598DF6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8655d1056a_0_10:notes">
            <a:extLst>
              <a:ext uri="{FF2B5EF4-FFF2-40B4-BE49-F238E27FC236}">
                <a16:creationId xmlns:a16="http://schemas.microsoft.com/office/drawing/2014/main" id="{427C7AB2-8814-8224-DDC8-195EAF3A76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690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7AF3D979-61E7-D640-4423-8A2ADFC53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D20BE9EC-B97F-69B7-5598-BD57D4BCD4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021F7228-6661-17D8-870C-75689F7F57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Angka-</a:t>
            </a:r>
            <a:r>
              <a:rPr lang="en-US" dirty="0" err="1"/>
              <a:t>angka</a:t>
            </a:r>
            <a:r>
              <a:rPr lang="en-US" dirty="0"/>
              <a:t> pada diagonal </a:t>
            </a:r>
            <a:r>
              <a:rPr lang="en-US" dirty="0" err="1"/>
              <a:t>utama</a:t>
            </a:r>
            <a:r>
              <a:rPr lang="en-US" dirty="0"/>
              <a:t> (</a:t>
            </a:r>
            <a:r>
              <a:rPr lang="en-US" dirty="0" err="1"/>
              <a:t>dari</a:t>
            </a:r>
            <a:r>
              <a:rPr lang="en-US" dirty="0"/>
              <a:t> kiri atas ke kanan bawah) </a:t>
            </a:r>
            <a:r>
              <a:rPr lang="en-US" dirty="0" err="1"/>
              <a:t>menunjukkan</a:t>
            </a:r>
            <a:r>
              <a:rPr lang="en-US" dirty="0"/>
              <a:t> </a:t>
            </a:r>
            <a:r>
              <a:rPr lang="en-US" b="1" dirty="0" err="1"/>
              <a:t>jumlah</a:t>
            </a:r>
            <a:r>
              <a:rPr lang="en-US" b="1" dirty="0"/>
              <a:t> </a:t>
            </a:r>
            <a:r>
              <a:rPr lang="en-US" b="1" dirty="0" err="1"/>
              <a:t>prediksi</a:t>
            </a:r>
            <a:r>
              <a:rPr lang="en-US" b="1" dirty="0"/>
              <a:t> yang benar</a:t>
            </a:r>
            <a:r>
              <a:rPr lang="en-US" dirty="0"/>
              <a:t>. </a:t>
            </a:r>
            <a:r>
              <a:rPr lang="en-US" dirty="0" err="1"/>
              <a:t>Misalnya</a:t>
            </a:r>
            <a:r>
              <a:rPr lang="en-US" dirty="0"/>
              <a:t>, </a:t>
            </a:r>
            <a:r>
              <a:rPr lang="en-US" dirty="0" err="1"/>
              <a:t>ada</a:t>
            </a:r>
            <a:r>
              <a:rPr lang="en-US" dirty="0"/>
              <a:t> 124 </a:t>
            </a:r>
            <a:r>
              <a:rPr lang="en-US" dirty="0" err="1"/>
              <a:t>ulasan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 yang benar </a:t>
            </a:r>
            <a:r>
              <a:rPr lang="en-US" dirty="0" err="1"/>
              <a:t>diprediksi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, 109 </a:t>
            </a:r>
            <a:r>
              <a:rPr lang="en-US" dirty="0" err="1"/>
              <a:t>netral</a:t>
            </a:r>
            <a:r>
              <a:rPr lang="en-US" dirty="0"/>
              <a:t> yang benar </a:t>
            </a:r>
            <a:r>
              <a:rPr lang="en-US" dirty="0" err="1"/>
              <a:t>diprediksi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netral</a:t>
            </a:r>
            <a:r>
              <a:rPr lang="en-US" dirty="0"/>
              <a:t>, dan 206 </a:t>
            </a:r>
            <a:r>
              <a:rPr lang="en-US" dirty="0" err="1"/>
              <a:t>positif</a:t>
            </a:r>
            <a:r>
              <a:rPr lang="en-US" dirty="0"/>
              <a:t> yang benar </a:t>
            </a:r>
            <a:r>
              <a:rPr lang="en-US" dirty="0" err="1"/>
              <a:t>diprediksi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Namun, perlu </a:t>
            </a:r>
            <a:r>
              <a:rPr lang="en-US" dirty="0" err="1"/>
              <a:t>diingat</a:t>
            </a:r>
            <a:r>
              <a:rPr lang="en-US" dirty="0"/>
              <a:t> bahwa </a:t>
            </a:r>
            <a:r>
              <a:rPr lang="en-US" b="1" dirty="0"/>
              <a:t>hasil yang terlalu </a:t>
            </a:r>
            <a:r>
              <a:rPr lang="en-US" b="1" dirty="0" err="1"/>
              <a:t>sempurna</a:t>
            </a:r>
            <a:r>
              <a:rPr lang="en-US" b="1" dirty="0"/>
              <a:t> </a:t>
            </a:r>
            <a:r>
              <a:rPr lang="en-US" b="1" dirty="0" err="1"/>
              <a:t>sebenarnya</a:t>
            </a:r>
            <a:r>
              <a:rPr lang="en-US" b="1" dirty="0"/>
              <a:t> bisa </a:t>
            </a:r>
            <a:r>
              <a:rPr lang="en-US" b="1" dirty="0" err="1"/>
              <a:t>mengindikasikan</a:t>
            </a:r>
            <a:r>
              <a:rPr lang="en-US" dirty="0"/>
              <a:t> beberapa </a:t>
            </a:r>
            <a:r>
              <a:rPr lang="en-US" dirty="0" err="1"/>
              <a:t>hal</a:t>
            </a:r>
            <a:r>
              <a:rPr lang="en-US" dirty="0"/>
              <a:t> dalam </a:t>
            </a:r>
            <a:r>
              <a:rPr lang="en-US" dirty="0" err="1"/>
              <a:t>praktik</a:t>
            </a:r>
            <a:r>
              <a:rPr lang="en-US" dirty="0"/>
              <a:t> </a:t>
            </a:r>
            <a:r>
              <a:rPr lang="en-US" i="1" dirty="0"/>
              <a:t>machine learning</a:t>
            </a:r>
            <a:r>
              <a:rPr lang="en-US" dirty="0"/>
              <a:t> di dunia </a:t>
            </a:r>
            <a:r>
              <a:rPr lang="en-US" dirty="0" err="1"/>
              <a:t>nyata</a:t>
            </a:r>
            <a:r>
              <a:rPr lang="en-US" dirty="0"/>
              <a:t>.</a:t>
            </a:r>
          </a:p>
          <a:p>
            <a:r>
              <a:rPr lang="en-US" dirty="0"/>
              <a:t>Pertama, ini bisa jadi </a:t>
            </a:r>
            <a:r>
              <a:rPr lang="en-US" dirty="0" err="1"/>
              <a:t>pertanda</a:t>
            </a:r>
            <a:r>
              <a:rPr lang="en-US" dirty="0"/>
              <a:t> bahwa </a:t>
            </a:r>
            <a:r>
              <a:rPr lang="en-US" b="1" dirty="0"/>
              <a:t>dataset yang kami </a:t>
            </a:r>
            <a:r>
              <a:rPr lang="en-US" b="1" dirty="0" err="1"/>
              <a:t>gunakan</a:t>
            </a:r>
            <a:r>
              <a:rPr lang="en-US" b="1" dirty="0"/>
              <a:t> mungkin 'terlalu mudah' atau </a:t>
            </a:r>
            <a:r>
              <a:rPr lang="en-US" b="1" dirty="0" err="1"/>
              <a:t>relatif</a:t>
            </a:r>
            <a:r>
              <a:rPr lang="en-US" b="1" dirty="0"/>
              <a:t> </a:t>
            </a:r>
            <a:r>
              <a:rPr lang="en-US" b="1" dirty="0" err="1"/>
              <a:t>kecil</a:t>
            </a:r>
            <a:r>
              <a:rPr lang="en-US" dirty="0"/>
              <a:t> untuk masalah </a:t>
            </a:r>
            <a:r>
              <a:rPr lang="en-US" dirty="0" err="1"/>
              <a:t>klasifikasi</a:t>
            </a:r>
            <a:r>
              <a:rPr lang="en-US" dirty="0"/>
              <a:t> seperti ini. Pola </a:t>
            </a:r>
            <a:r>
              <a:rPr lang="en-US" dirty="0" err="1"/>
              <a:t>sentimen</a:t>
            </a:r>
            <a:r>
              <a:rPr lang="en-US" dirty="0"/>
              <a:t> di </a:t>
            </a:r>
            <a:r>
              <a:rPr lang="en-US" dirty="0" err="1"/>
              <a:t>dalamnya</a:t>
            </a:r>
            <a:r>
              <a:rPr lang="en-US" dirty="0"/>
              <a:t> mungkin sangat jelas dan mudah </a:t>
            </a:r>
            <a:r>
              <a:rPr lang="en-US" dirty="0" err="1"/>
              <a:t>dipisahkan</a:t>
            </a:r>
            <a:r>
              <a:rPr lang="en-US" dirty="0"/>
              <a:t> oleh model. </a:t>
            </a:r>
            <a:r>
              <a:rPr lang="en-US" dirty="0" err="1"/>
              <a:t>Kedua</a:t>
            </a:r>
            <a:r>
              <a:rPr lang="en-US" dirty="0"/>
              <a:t>, ini bisa juga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b="1" dirty="0"/>
              <a:t>model kami </a:t>
            </a:r>
            <a:r>
              <a:rPr lang="en-US" b="1" dirty="0" err="1"/>
              <a:t>menjadi</a:t>
            </a:r>
            <a:r>
              <a:rPr lang="en-US" b="1" dirty="0"/>
              <a:t> sangat </a:t>
            </a:r>
            <a:r>
              <a:rPr lang="en-US" b="1" dirty="0" err="1"/>
              <a:t>spesifik</a:t>
            </a:r>
            <a:r>
              <a:rPr lang="en-US" b="1" dirty="0"/>
              <a:t> pada data yang </a:t>
            </a:r>
            <a:r>
              <a:rPr lang="en-US" b="1" dirty="0" err="1"/>
              <a:t>dilatih</a:t>
            </a:r>
            <a:r>
              <a:rPr lang="en-US" dirty="0"/>
              <a:t>, </a:t>
            </a:r>
            <a:r>
              <a:rPr lang="en-US" dirty="0" err="1"/>
              <a:t>artinya</a:t>
            </a:r>
            <a:r>
              <a:rPr lang="en-US" dirty="0"/>
              <a:t> model '</a:t>
            </a:r>
            <a:r>
              <a:rPr lang="en-US" dirty="0" err="1"/>
              <a:t>menghafal</a:t>
            </a:r>
            <a:r>
              <a:rPr lang="en-US" dirty="0"/>
              <a:t>' data tersebut dengan sangat baik. Penting untuk </a:t>
            </a:r>
            <a:r>
              <a:rPr lang="en-US" dirty="0" err="1"/>
              <a:t>digarisbawahi</a:t>
            </a:r>
            <a:r>
              <a:rPr lang="en-US" dirty="0"/>
              <a:t>,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934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>
          <a:extLst>
            <a:ext uri="{FF2B5EF4-FFF2-40B4-BE49-F238E27FC236}">
              <a16:creationId xmlns:a16="http://schemas.microsoft.com/office/drawing/2014/main" id="{65AA0E0F-91A0-B806-0BD9-DE091601A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55d1056a_0_5:notes">
            <a:extLst>
              <a:ext uri="{FF2B5EF4-FFF2-40B4-BE49-F238E27FC236}">
                <a16:creationId xmlns:a16="http://schemas.microsoft.com/office/drawing/2014/main" id="{8F0E958D-D9B0-815F-7930-BB18EE112B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55d1056a_0_5:notes">
            <a:extLst>
              <a:ext uri="{FF2B5EF4-FFF2-40B4-BE49-F238E27FC236}">
                <a16:creationId xmlns:a16="http://schemas.microsoft.com/office/drawing/2014/main" id="{30D7D5D1-2BC7-9CBC-1569-C98F01BBC0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703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aa9b93bcc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4aa9b93bcc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a0b3ed48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2a0b3ed48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4aa9b93bcc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4aa9b93bcc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aa9b93bcc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1" name="Google Shape;241;g24aa9b93bcc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aa9f75e0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aa9f75e0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4aa9f75e0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4aa9f75e0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err="1"/>
              <a:t>Sentimen</a:t>
            </a:r>
            <a:r>
              <a:rPr lang="en-US" b="1" dirty="0"/>
              <a:t> </a:t>
            </a:r>
            <a:r>
              <a:rPr lang="en-US" b="1" dirty="0" err="1"/>
              <a:t>Sosial</a:t>
            </a:r>
            <a:r>
              <a:rPr lang="en-US" dirty="0"/>
              <a:t> ini </a:t>
            </a:r>
            <a:r>
              <a:rPr lang="en-US" dirty="0" err="1"/>
              <a:t>sebenarnya</a:t>
            </a:r>
            <a:r>
              <a:rPr lang="en-US" dirty="0"/>
              <a:t> </a:t>
            </a:r>
            <a:r>
              <a:rPr lang="en-US" dirty="0" err="1"/>
              <a:t>merujuk</a:t>
            </a:r>
            <a:r>
              <a:rPr lang="en-US" dirty="0"/>
              <a:t> pada </a:t>
            </a:r>
            <a:r>
              <a:rPr lang="en-US" dirty="0" err="1"/>
              <a:t>emosi</a:t>
            </a:r>
            <a:r>
              <a:rPr lang="en-US" dirty="0"/>
              <a:t> yang </a:t>
            </a:r>
            <a:r>
              <a:rPr lang="en-US" dirty="0" err="1"/>
              <a:t>terkandung</a:t>
            </a:r>
            <a:r>
              <a:rPr lang="en-US" dirty="0"/>
              <a:t> di balik setiap '</a:t>
            </a:r>
            <a:r>
              <a:rPr lang="en-US" dirty="0" err="1"/>
              <a:t>penyebutan</a:t>
            </a:r>
            <a:r>
              <a:rPr lang="en-US" dirty="0"/>
              <a:t>' atau </a:t>
            </a:r>
            <a:r>
              <a:rPr lang="en-US" i="1" dirty="0"/>
              <a:t>mention</a:t>
            </a:r>
            <a:r>
              <a:rPr lang="en-US" dirty="0"/>
              <a:t> di media </a:t>
            </a:r>
            <a:r>
              <a:rPr lang="en-US" dirty="0" err="1"/>
              <a:t>sosial</a:t>
            </a:r>
            <a:r>
              <a:rPr lang="en-US" dirty="0"/>
              <a:t>. </a:t>
            </a:r>
            <a:r>
              <a:rPr lang="en-US" dirty="0" err="1"/>
              <a:t>Bayangkan</a:t>
            </a:r>
            <a:r>
              <a:rPr lang="en-US" dirty="0"/>
              <a:t>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merek</a:t>
            </a:r>
            <a:r>
              <a:rPr lang="en-US" dirty="0"/>
              <a:t> atau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 yang </a:t>
            </a:r>
            <a:r>
              <a:rPr lang="en-US" dirty="0" err="1"/>
              <a:t>dibicarakan</a:t>
            </a:r>
            <a:r>
              <a:rPr lang="en-US" dirty="0"/>
              <a:t>, </a:t>
            </a:r>
            <a:r>
              <a:rPr lang="en-US" dirty="0" err="1"/>
              <a:t>sentimen</a:t>
            </a:r>
            <a:r>
              <a:rPr lang="en-US" dirty="0"/>
              <a:t> </a:t>
            </a:r>
            <a:r>
              <a:rPr lang="en-US" dirty="0" err="1"/>
              <a:t>sosial</a:t>
            </a:r>
            <a:r>
              <a:rPr lang="en-US" dirty="0"/>
              <a:t> mencoba </a:t>
            </a:r>
            <a:r>
              <a:rPr lang="en-US" dirty="0" err="1"/>
              <a:t>menangkap</a:t>
            </a:r>
            <a:r>
              <a:rPr lang="en-US" dirty="0"/>
              <a:t> </a:t>
            </a:r>
            <a:r>
              <a:rPr lang="en-US" dirty="0" err="1"/>
              <a:t>perasaan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menyertai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tersebut.</a:t>
            </a:r>
          </a:p>
          <a:p>
            <a:r>
              <a:rPr lang="en-US" dirty="0"/>
              <a:t>Secara praktis, ini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b="1" dirty="0" err="1"/>
              <a:t>memantau</a:t>
            </a:r>
            <a:r>
              <a:rPr lang="en-US" b="1" dirty="0"/>
              <a:t> </a:t>
            </a:r>
            <a:r>
              <a:rPr lang="en-US" b="1" dirty="0" err="1"/>
              <a:t>unggahan</a:t>
            </a:r>
            <a:r>
              <a:rPr lang="en-US" b="1" dirty="0"/>
              <a:t> dan </a:t>
            </a:r>
            <a:r>
              <a:rPr lang="en-US" b="1" dirty="0" err="1"/>
              <a:t>diskusi</a:t>
            </a:r>
            <a:r>
              <a:rPr lang="en-US" b="1" dirty="0"/>
              <a:t> yang </a:t>
            </a:r>
            <a:r>
              <a:rPr lang="en-US" b="1" dirty="0" err="1"/>
              <a:t>terjadi</a:t>
            </a:r>
            <a:r>
              <a:rPr lang="en-US" b="1" dirty="0"/>
              <a:t> di berbagai platform media </a:t>
            </a:r>
            <a:r>
              <a:rPr lang="en-US" b="1" dirty="0" err="1"/>
              <a:t>sosial</a:t>
            </a:r>
            <a:r>
              <a:rPr lang="en-US" dirty="0"/>
              <a:t>, dan </a:t>
            </a:r>
            <a:r>
              <a:rPr lang="en-US" dirty="0" err="1"/>
              <a:t>dari</a:t>
            </a:r>
            <a:r>
              <a:rPr lang="en-US" dirty="0"/>
              <a:t> sana,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berusaha</a:t>
            </a:r>
            <a:r>
              <a:rPr lang="en-US" dirty="0"/>
              <a:t> </a:t>
            </a:r>
            <a:r>
              <a:rPr lang="en-US" b="1" dirty="0" err="1"/>
              <a:t>menganalisis</a:t>
            </a:r>
            <a:r>
              <a:rPr lang="en-US" b="1" dirty="0"/>
              <a:t> </a:t>
            </a:r>
            <a:r>
              <a:rPr lang="en-US" b="1" dirty="0" err="1"/>
              <a:t>bagaimana</a:t>
            </a:r>
            <a:r>
              <a:rPr lang="en-US" b="1" dirty="0"/>
              <a:t> para </a:t>
            </a:r>
            <a:r>
              <a:rPr lang="en-US" b="1" dirty="0" err="1"/>
              <a:t>partisipan</a:t>
            </a:r>
            <a:r>
              <a:rPr lang="en-US" b="1" dirty="0"/>
              <a:t> atau </a:t>
            </a:r>
            <a:r>
              <a:rPr lang="en-US" b="1" dirty="0" err="1"/>
              <a:t>pengguna</a:t>
            </a:r>
            <a:r>
              <a:rPr lang="en-US" b="1" dirty="0"/>
              <a:t> </a:t>
            </a:r>
            <a:r>
              <a:rPr lang="en-US" b="1" dirty="0" err="1"/>
              <a:t>bereaksi</a:t>
            </a:r>
            <a:r>
              <a:rPr lang="en-US" dirty="0"/>
              <a:t> terhadap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. Apakah mereka </a:t>
            </a:r>
            <a:r>
              <a:rPr lang="en-US" dirty="0" err="1"/>
              <a:t>senang</a:t>
            </a:r>
            <a:r>
              <a:rPr lang="en-US" dirty="0"/>
              <a:t>, </a:t>
            </a:r>
            <a:r>
              <a:rPr lang="en-US" dirty="0" err="1"/>
              <a:t>kecewa</a:t>
            </a:r>
            <a:r>
              <a:rPr lang="en-US" dirty="0"/>
              <a:t>, atau mungkin </a:t>
            </a:r>
            <a:r>
              <a:rPr lang="en-US" dirty="0" err="1"/>
              <a:t>netral-netral</a:t>
            </a:r>
            <a:r>
              <a:rPr lang="en-US" dirty="0"/>
              <a:t> saja.</a:t>
            </a:r>
          </a:p>
          <a:p>
            <a:r>
              <a:rPr lang="en-US" dirty="0"/>
              <a:t>Untuk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ini secara otomatis dan dalam </a:t>
            </a:r>
            <a:r>
              <a:rPr lang="en-US" dirty="0" err="1"/>
              <a:t>skala</a:t>
            </a:r>
            <a:r>
              <a:rPr lang="en-US" dirty="0"/>
              <a:t> besar,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b="1" dirty="0" err="1"/>
              <a:t>menggunakan</a:t>
            </a:r>
            <a:r>
              <a:rPr lang="en-US" b="1" dirty="0"/>
              <a:t> </a:t>
            </a:r>
            <a:r>
              <a:rPr lang="en-US" b="1" dirty="0" err="1"/>
              <a:t>Pemrosesan</a:t>
            </a:r>
            <a:r>
              <a:rPr lang="en-US" b="1" dirty="0"/>
              <a:t> Bahasa Alami, atau yang </a:t>
            </a:r>
            <a:r>
              <a:rPr lang="en-US" b="1" dirty="0" err="1"/>
              <a:t>kita</a:t>
            </a:r>
            <a:r>
              <a:rPr lang="en-US" b="1" dirty="0"/>
              <a:t> kenal dengan NLP (Natural Language Processing)</a:t>
            </a:r>
            <a:r>
              <a:rPr lang="en-US" dirty="0"/>
              <a:t>. NLP adalah </a:t>
            </a:r>
            <a:r>
              <a:rPr lang="en-US" dirty="0" err="1"/>
              <a:t>cabang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AI yang memungkinkan </a:t>
            </a:r>
            <a:r>
              <a:rPr lang="en-US" dirty="0" err="1"/>
              <a:t>komputer</a:t>
            </a:r>
            <a:r>
              <a:rPr lang="en-US" dirty="0"/>
              <a:t> untuk </a:t>
            </a:r>
            <a:r>
              <a:rPr lang="en-US" dirty="0" err="1"/>
              <a:t>memahami</a:t>
            </a:r>
            <a:r>
              <a:rPr lang="en-US" dirty="0"/>
              <a:t>, </a:t>
            </a:r>
            <a:r>
              <a:rPr lang="en-US" dirty="0" err="1"/>
              <a:t>menafsirkan</a:t>
            </a:r>
            <a:r>
              <a:rPr lang="en-US" dirty="0"/>
              <a:t>, dan </a:t>
            </a:r>
            <a:r>
              <a:rPr lang="en-US" dirty="0" err="1"/>
              <a:t>memanipulasi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. Dengan </a:t>
            </a:r>
            <a:r>
              <a:rPr lang="en-US" dirty="0" err="1"/>
              <a:t>menerapkan</a:t>
            </a:r>
            <a:r>
              <a:rPr lang="en-US" dirty="0"/>
              <a:t> NLP pada </a:t>
            </a:r>
            <a:r>
              <a:rPr lang="en-US" i="1" dirty="0"/>
              <a:t>mention</a:t>
            </a:r>
            <a:r>
              <a:rPr lang="en-US" dirty="0"/>
              <a:t> atau </a:t>
            </a:r>
            <a:r>
              <a:rPr lang="en-US" dirty="0" err="1"/>
              <a:t>penyebutan</a:t>
            </a:r>
            <a:r>
              <a:rPr lang="en-US" dirty="0"/>
              <a:t> di media </a:t>
            </a:r>
            <a:r>
              <a:rPr lang="en-US" dirty="0" err="1"/>
              <a:t>sosial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bisa </a:t>
            </a:r>
            <a:r>
              <a:rPr lang="en-US" b="1" dirty="0" err="1"/>
              <a:t>menentukan</a:t>
            </a:r>
            <a:r>
              <a:rPr lang="en-US" b="1" dirty="0"/>
              <a:t> apakah </a:t>
            </a:r>
            <a:r>
              <a:rPr lang="en-US" b="1" dirty="0" err="1"/>
              <a:t>pengguna</a:t>
            </a:r>
            <a:r>
              <a:rPr lang="en-US" b="1" dirty="0"/>
              <a:t> tersebut </a:t>
            </a:r>
            <a:r>
              <a:rPr lang="en-US" b="1" dirty="0" err="1"/>
              <a:t>merespons</a:t>
            </a:r>
            <a:r>
              <a:rPr lang="en-US" b="1" dirty="0"/>
              <a:t> atau </a:t>
            </a:r>
            <a:r>
              <a:rPr lang="en-US" b="1" dirty="0" err="1"/>
              <a:t>berbicara</a:t>
            </a:r>
            <a:r>
              <a:rPr lang="en-US" b="1" dirty="0"/>
              <a:t> dengan </a:t>
            </a:r>
            <a:r>
              <a:rPr lang="en-US" b="1" dirty="0" err="1"/>
              <a:t>cara</a:t>
            </a:r>
            <a:r>
              <a:rPr lang="en-US" b="1" dirty="0"/>
              <a:t> yang </a:t>
            </a:r>
            <a:r>
              <a:rPr lang="en-US" b="1" dirty="0" err="1"/>
              <a:t>positif</a:t>
            </a:r>
            <a:r>
              <a:rPr lang="en-US" b="1" dirty="0"/>
              <a:t>, </a:t>
            </a:r>
            <a:r>
              <a:rPr lang="en-US" b="1" dirty="0" err="1"/>
              <a:t>negatif</a:t>
            </a:r>
            <a:r>
              <a:rPr lang="en-US" b="1" dirty="0"/>
              <a:t>, atau </a:t>
            </a:r>
            <a:r>
              <a:rPr lang="en-US" b="1" dirty="0" err="1"/>
              <a:t>netral</a:t>
            </a:r>
            <a:r>
              <a:rPr lang="en-US" dirty="0"/>
              <a:t>. </a:t>
            </a:r>
            <a:r>
              <a:rPr lang="en-US" dirty="0" err="1"/>
              <a:t>Inilah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inti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mengotomatisasi</a:t>
            </a:r>
            <a:r>
              <a:rPr lang="en-US" dirty="0"/>
              <a:t> proses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emosi</a:t>
            </a:r>
            <a:r>
              <a:rPr lang="en-US" dirty="0"/>
              <a:t> ini."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8655d1056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8655d1056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8655d105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8655d105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"Secara </a:t>
            </a:r>
            <a:r>
              <a:rPr lang="en-US" dirty="0" err="1"/>
              <a:t>spesifik</a:t>
            </a:r>
            <a:r>
              <a:rPr lang="en-US" dirty="0"/>
              <a:t>,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ini adalah untuk </a:t>
            </a:r>
            <a:r>
              <a:rPr lang="en-US" dirty="0" err="1"/>
              <a:t>menciptakan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model yang </a:t>
            </a:r>
            <a:r>
              <a:rPr lang="en-US" dirty="0" err="1"/>
              <a:t>mampu</a:t>
            </a:r>
            <a:r>
              <a:rPr lang="en-US" dirty="0"/>
              <a:t> mengidentifikasi dan </a:t>
            </a:r>
            <a:r>
              <a:rPr lang="en-US" dirty="0" err="1"/>
              <a:t>mengklasifikasikan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teks </a:t>
            </a:r>
            <a:r>
              <a:rPr lang="en-US" dirty="0" err="1"/>
              <a:t>ulasan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, </a:t>
            </a:r>
            <a:r>
              <a:rPr lang="en-US" dirty="0" err="1"/>
              <a:t>netral</a:t>
            </a:r>
            <a:r>
              <a:rPr lang="en-US" dirty="0"/>
              <a:t>, atau </a:t>
            </a:r>
            <a:r>
              <a:rPr lang="en-US" dirty="0" err="1"/>
              <a:t>negatif</a:t>
            </a:r>
            <a:r>
              <a:rPr lang="en-US" dirty="0"/>
              <a:t> secara otomatis. Ini </a:t>
            </a:r>
            <a:r>
              <a:rPr lang="en-US" dirty="0" err="1"/>
              <a:t>mencakup</a:t>
            </a:r>
            <a:r>
              <a:rPr lang="en-US" dirty="0"/>
              <a:t> </a:t>
            </a:r>
            <a:r>
              <a:rPr lang="en-US" dirty="0" err="1"/>
              <a:t>pembangunan</a:t>
            </a:r>
            <a:r>
              <a:rPr lang="en-US" dirty="0"/>
              <a:t> model </a:t>
            </a:r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sentimen</a:t>
            </a:r>
            <a:r>
              <a:rPr lang="en-US" dirty="0"/>
              <a:t> yang </a:t>
            </a:r>
            <a:r>
              <a:rPr lang="en-US" dirty="0" err="1"/>
              <a:t>berfungsi</a:t>
            </a:r>
            <a:r>
              <a:rPr lang="en-US" dirty="0"/>
              <a:t>, </a:t>
            </a: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i="1" dirty="0"/>
              <a:t>preprocessing</a:t>
            </a:r>
            <a:r>
              <a:rPr lang="en-US" dirty="0"/>
              <a:t> dan </a:t>
            </a:r>
            <a:r>
              <a:rPr lang="en-US" dirty="0" err="1"/>
              <a:t>tokenisasi</a:t>
            </a:r>
            <a:r>
              <a:rPr lang="en-US" dirty="0"/>
              <a:t> teks yang efektif untuk </a:t>
            </a:r>
            <a:r>
              <a:rPr lang="en-US" dirty="0" err="1"/>
              <a:t>menyiapkan</a:t>
            </a:r>
            <a:r>
              <a:rPr lang="en-US" dirty="0"/>
              <a:t> data,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performa</a:t>
            </a:r>
            <a:r>
              <a:rPr lang="en-US" dirty="0"/>
              <a:t> model secara </a:t>
            </a:r>
            <a:r>
              <a:rPr lang="en-US" dirty="0" err="1"/>
              <a:t>menyeluruh</a:t>
            </a:r>
            <a:r>
              <a:rPr lang="en-US" dirty="0"/>
              <a:t>, baik melalui </a:t>
            </a:r>
            <a:r>
              <a:rPr lang="en-US" dirty="0" err="1"/>
              <a:t>metrik</a:t>
            </a:r>
            <a:r>
              <a:rPr lang="en-US" dirty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visualisasi</a:t>
            </a:r>
            <a:r>
              <a:rPr lang="en-US" dirty="0"/>
              <a:t> yang </a:t>
            </a:r>
            <a:r>
              <a:rPr lang="en-US" dirty="0" err="1"/>
              <a:t>relevan</a:t>
            </a:r>
            <a:r>
              <a:rPr lang="en-US" dirty="0"/>
              <a:t>."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>
          <a:extLst>
            <a:ext uri="{FF2B5EF4-FFF2-40B4-BE49-F238E27FC236}">
              <a16:creationId xmlns:a16="http://schemas.microsoft.com/office/drawing/2014/main" id="{ECE10B58-BD46-DB67-EE55-376D96A48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8655d1056a_0_10:notes">
            <a:extLst>
              <a:ext uri="{FF2B5EF4-FFF2-40B4-BE49-F238E27FC236}">
                <a16:creationId xmlns:a16="http://schemas.microsoft.com/office/drawing/2014/main" id="{3460B338-CBFC-8E1D-4D43-18307C9F57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8655d1056a_0_10:notes">
            <a:extLst>
              <a:ext uri="{FF2B5EF4-FFF2-40B4-BE49-F238E27FC236}">
                <a16:creationId xmlns:a16="http://schemas.microsoft.com/office/drawing/2014/main" id="{E119B3E4-49EF-57F3-36C7-67445ED2B7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622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53" name="Google Shape;53;p13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13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13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" name="Google Shape;56;p13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57" name="Google Shape;57;p1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64" name="Google Shape;64;p1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13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3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75" name="Google Shape;75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1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9" name="Google Shape;79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3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83" name="Google Shape;83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9" name="Google Shape;89;p14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" name="Google Shape;91;p14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92" name="Google Shape;92;p1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14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97" name="Google Shape;97;p1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" name="Google Shape;103;p1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" name="Google Shape;105;p1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06" name="Google Shape;106;p1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1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3" name="Google Shape;113;p1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1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8" name="Google Shape;118;p1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1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3" name="Google Shape;123;p1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1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7" name="Google Shape;127;p1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38" name="Google Shape;138;p15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" name="Google Shape;139;p15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5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1" name="Google Shape;141;p15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2" name="Google Shape;142;p1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15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7" name="Google Shape;147;p1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" name="Google Shape;151;p15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2" name="Google Shape;152;p1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6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68" name="Google Shape;168;p1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1" name="Google Shape;171;p1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72" name="Google Shape;172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77" name="Google Shape;177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1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84" name="Google Shape;184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7" name="Google Shape;187;p1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8" name="Google Shape;188;p1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89" name="Google Shape;189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96" name="Google Shape;19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201" name="Google Shape;20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09" name="Google Shape;20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OBJECT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 sz="1300"/>
            </a:lvl1pPr>
            <a:lvl2pPr lvl="1" rtl="0">
              <a:buNone/>
              <a:defRPr sz="1300"/>
            </a:lvl2pPr>
            <a:lvl3pPr lvl="2" rtl="0">
              <a:buNone/>
              <a:defRPr sz="1300"/>
            </a:lvl3pPr>
            <a:lvl4pPr lvl="3" rtl="0">
              <a:buNone/>
              <a:defRPr sz="1300"/>
            </a:lvl4pPr>
            <a:lvl5pPr lvl="4" rtl="0">
              <a:buNone/>
              <a:defRPr sz="1300"/>
            </a:lvl5pPr>
            <a:lvl6pPr lvl="5" rtl="0">
              <a:buNone/>
              <a:defRPr sz="1300"/>
            </a:lvl6pPr>
            <a:lvl7pPr lvl="6" rtl="0">
              <a:buNone/>
              <a:defRPr sz="1300"/>
            </a:lvl7pPr>
            <a:lvl8pPr lvl="7" rtl="0">
              <a:buNone/>
              <a:defRPr sz="1300"/>
            </a:lvl8pPr>
            <a:lvl9pPr lvl="8" rtl="0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customXml" Target="../ink/ink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customXml" Target="../ink/ink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customXml" Target="../ink/ink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0"/>
          <p:cNvSpPr txBox="1"/>
          <p:nvPr/>
        </p:nvSpPr>
        <p:spPr>
          <a:xfrm>
            <a:off x="0" y="1429275"/>
            <a:ext cx="9144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Final Project Bootcamp</a:t>
            </a:r>
            <a:r>
              <a:rPr lang="en" sz="35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35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033047"/>
                </a:solidFill>
                <a:latin typeface="Poppins"/>
                <a:ea typeface="Poppins"/>
                <a:cs typeface="Poppins"/>
                <a:sym typeface="Poppins"/>
              </a:rPr>
              <a:t>AI Intelligo ID</a:t>
            </a:r>
            <a:endParaRPr sz="3500" b="1" dirty="0">
              <a:solidFill>
                <a:srgbClr val="0330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4" name="Google Shape;2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2825" y="513975"/>
            <a:ext cx="3678349" cy="7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0"/>
          <p:cNvSpPr txBox="1"/>
          <p:nvPr/>
        </p:nvSpPr>
        <p:spPr>
          <a:xfrm>
            <a:off x="2732850" y="3658050"/>
            <a:ext cx="36783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033047"/>
                </a:solidFill>
                <a:latin typeface="Poppins"/>
                <a:ea typeface="Poppins"/>
                <a:cs typeface="Poppins"/>
                <a:sym typeface="Poppins"/>
              </a:rPr>
              <a:t>AKMAL FALAH DARMAWAN </a:t>
            </a:r>
            <a:r>
              <a:rPr lang="en" sz="1900" b="1">
                <a:solidFill>
                  <a:srgbClr val="03304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900" b="1">
              <a:solidFill>
                <a:srgbClr val="03304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rgbClr val="03304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033047"/>
                </a:solidFill>
                <a:latin typeface="Poppins"/>
                <a:ea typeface="Poppins"/>
                <a:cs typeface="Poppins"/>
                <a:sym typeface="Poppins"/>
              </a:rPr>
              <a:t>Batch 10</a:t>
            </a:r>
            <a:endParaRPr sz="1900" b="1">
              <a:solidFill>
                <a:srgbClr val="0330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939300" y="2825671"/>
            <a:ext cx="72654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</a:pPr>
            <a:r>
              <a:rPr lang="en-US" sz="2500" b="1" dirty="0">
                <a:solidFill>
                  <a:srgbClr val="FF4500"/>
                </a:solidFill>
                <a:latin typeface="Rubik"/>
                <a:ea typeface="Rubik"/>
                <a:cs typeface="Rubik"/>
                <a:sym typeface="Rubik"/>
              </a:rPr>
              <a:t>Sentiment Analysis on Social Reviews</a:t>
            </a:r>
            <a:endParaRPr sz="2500" dirty="0">
              <a:solidFill>
                <a:srgbClr val="FF450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>
            <a:spLocks noGrp="1"/>
          </p:cNvSpPr>
          <p:nvPr>
            <p:ph type="title"/>
          </p:nvPr>
        </p:nvSpPr>
        <p:spPr>
          <a:xfrm>
            <a:off x="311700" y="120003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Metodologi - Umum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88ADF0-36B6-C898-2544-76E6A011E242}"/>
              </a:ext>
            </a:extLst>
          </p:cNvPr>
          <p:cNvSpPr txBox="1"/>
          <p:nvPr/>
        </p:nvSpPr>
        <p:spPr>
          <a:xfrm>
            <a:off x="311700" y="1982444"/>
            <a:ext cx="85206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Business Understanding 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Pemahaman</a:t>
            </a: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Data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Persiapan Data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Pemodelan</a:t>
            </a:r>
            <a:r>
              <a:rPr lang="en-US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Evaluasi</a:t>
            </a:r>
            <a:endParaRPr lang="en-US"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Penyebaran</a:t>
            </a:r>
            <a:endParaRPr lang="en-US"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76C17-5C75-1C36-CB72-91999867D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714" y="1833519"/>
            <a:ext cx="4706224" cy="235311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>
          <a:extLst>
            <a:ext uri="{FF2B5EF4-FFF2-40B4-BE49-F238E27FC236}">
              <a16:creationId xmlns:a16="http://schemas.microsoft.com/office/drawing/2014/main" id="{0466BECC-C9A7-E780-76BE-2C8019A69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>
            <a:extLst>
              <a:ext uri="{FF2B5EF4-FFF2-40B4-BE49-F238E27FC236}">
                <a16:creationId xmlns:a16="http://schemas.microsoft.com/office/drawing/2014/main" id="{B7660CA4-A6BC-6537-6FE3-C737FE53AF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6">
            <a:extLst>
              <a:ext uri="{FF2B5EF4-FFF2-40B4-BE49-F238E27FC236}">
                <a16:creationId xmlns:a16="http://schemas.microsoft.com/office/drawing/2014/main" id="{A351554C-089C-64C5-CE14-53AC4DE9B4CA}"/>
              </a:ext>
            </a:extLst>
          </p:cNvPr>
          <p:cNvSpPr txBox="1"/>
          <p:nvPr/>
        </p:nvSpPr>
        <p:spPr>
          <a:xfrm>
            <a:off x="13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Penjalasan Program</a:t>
            </a:r>
            <a:endParaRPr sz="36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5024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9CE3E35A-1A47-7FE6-9A41-A7A7475E7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327DFF20-31D8-F839-888C-AE19846EAF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Penjelasan Program 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3DF63-E9B9-D73C-642D-D7911BFB4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364" y="1535090"/>
            <a:ext cx="5525271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53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00C90E07-A91D-58FB-637E-0CAD402E3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D4F5A198-F05B-50D9-3FF7-200712E79D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Penjelasan Program 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B7E346-92A7-615C-D560-925B75F7E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351" y="1308683"/>
            <a:ext cx="4077297" cy="346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412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04DB4E9D-4BB3-FD0F-954F-C5FC2BEC6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5CB67E60-E566-5A75-7CBD-E5B089E1A5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Penjelasan Program 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65E131-9949-B556-C489-E75590718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99" y="2410444"/>
            <a:ext cx="7887801" cy="52394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EA89E62-8458-DA1E-A241-7A8B102C38C3}"/>
                  </a:ext>
                </a:extLst>
              </p14:cNvPr>
              <p14:cNvContentPartPr/>
              <p14:nvPr/>
            </p14:nvContentPartPr>
            <p14:xfrm>
              <a:off x="769320" y="2279520"/>
              <a:ext cx="7620480" cy="6220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EA89E62-8458-DA1E-A241-7A8B102C38C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9960" y="2270160"/>
                <a:ext cx="7639200" cy="64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5038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2AF9107F-40ED-432A-647A-A3560875B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A648BE66-8A5E-E2EC-86F3-61E662FED3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Penjelasan Program 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F30E28-9018-B44B-16FC-BE321C4F6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324" y="1573133"/>
            <a:ext cx="4743352" cy="259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0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>
          <a:extLst>
            <a:ext uri="{FF2B5EF4-FFF2-40B4-BE49-F238E27FC236}">
              <a16:creationId xmlns:a16="http://schemas.microsoft.com/office/drawing/2014/main" id="{4556A946-1F19-AFA0-CB39-7C6727A96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>
            <a:extLst>
              <a:ext uri="{FF2B5EF4-FFF2-40B4-BE49-F238E27FC236}">
                <a16:creationId xmlns:a16="http://schemas.microsoft.com/office/drawing/2014/main" id="{9D4AD18D-93BB-62FD-B352-48C61C70D53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6">
            <a:extLst>
              <a:ext uri="{FF2B5EF4-FFF2-40B4-BE49-F238E27FC236}">
                <a16:creationId xmlns:a16="http://schemas.microsoft.com/office/drawing/2014/main" id="{A653A416-582B-26FF-EA28-B7D88DC8AF7F}"/>
              </a:ext>
            </a:extLst>
          </p:cNvPr>
          <p:cNvSpPr txBox="1"/>
          <p:nvPr/>
        </p:nvSpPr>
        <p:spPr>
          <a:xfrm>
            <a:off x="13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Output Program</a:t>
            </a:r>
            <a:endParaRPr sz="36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979955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1FB86F86-EC42-6C92-1538-310AEF54A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B1FCA13D-4827-0215-99C9-9526B9B51A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Output Program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709AF4-AEA8-1863-75AB-9B903B5C2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608" y="1415490"/>
            <a:ext cx="3758783" cy="315530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C4C9079-6DB9-5C55-48E8-C91261314D10}"/>
                  </a:ext>
                </a:extLst>
              </p14:cNvPr>
              <p14:cNvContentPartPr/>
              <p14:nvPr/>
            </p14:nvContentPartPr>
            <p14:xfrm>
              <a:off x="2463480" y="1628280"/>
              <a:ext cx="3455280" cy="29682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C4C9079-6DB9-5C55-48E8-C91261314D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54120" y="1618920"/>
                <a:ext cx="3474000" cy="298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7811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>
          <a:extLst>
            <a:ext uri="{FF2B5EF4-FFF2-40B4-BE49-F238E27FC236}">
              <a16:creationId xmlns:a16="http://schemas.microsoft.com/office/drawing/2014/main" id="{51578D14-FCA9-8393-9DB9-4185D9D2F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>
            <a:extLst>
              <a:ext uri="{FF2B5EF4-FFF2-40B4-BE49-F238E27FC236}">
                <a16:creationId xmlns:a16="http://schemas.microsoft.com/office/drawing/2014/main" id="{CA2D51BE-40CE-DC29-A3E7-CFD9F13328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63797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Output Program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4E3E85-6323-875F-82E0-996AB5EB7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205" y="2184300"/>
            <a:ext cx="6725589" cy="100979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A713BB5-9726-CF1B-E1E0-8EA8E33B4E92}"/>
                  </a:ext>
                </a:extLst>
              </p14:cNvPr>
              <p14:cNvContentPartPr/>
              <p14:nvPr/>
            </p14:nvContentPartPr>
            <p14:xfrm>
              <a:off x="1871640" y="2183400"/>
              <a:ext cx="6000480" cy="1006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A713BB5-9726-CF1B-E1E0-8EA8E33B4E9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62280" y="2174040"/>
                <a:ext cx="6019200" cy="102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3932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9"/>
          <p:cNvSpPr txBox="1"/>
          <p:nvPr/>
        </p:nvSpPr>
        <p:spPr>
          <a:xfrm>
            <a:off x="0" y="2110050"/>
            <a:ext cx="9144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Selesai</a:t>
            </a:r>
            <a:endParaRPr sz="48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/>
          <p:nvPr/>
        </p:nvSpPr>
        <p:spPr>
          <a:xfrm>
            <a:off x="94697" y="844800"/>
            <a:ext cx="6337200" cy="42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Akmal Falah Darmawan </a:t>
            </a:r>
            <a:endParaRPr sz="2400" b="1" i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49494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-&gt; 	Pengalaman Magang</a:t>
            </a:r>
            <a:endParaRPr sz="18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n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PT. Telkom Indonesia</a:t>
            </a: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n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PT. Poca Jaringan Solusi</a:t>
            </a: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n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Nexwave</a:t>
            </a: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-&gt;	Riwayat Pendidikan</a:t>
            </a:r>
            <a:endParaRPr sz="18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n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Politeknik Negeri Jakarta - Telekomunikasi</a:t>
            </a: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49494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/>
            <a:r>
              <a:rPr lang="en-US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https://www.linkedin.com/in/akmalfalahd/</a:t>
            </a:r>
            <a:endParaRPr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7241B5-9E47-E621-D4AD-8A2CCEE7F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249" y="1317413"/>
            <a:ext cx="2820247" cy="30852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2"/>
          <p:cNvSpPr txBox="1"/>
          <p:nvPr/>
        </p:nvSpPr>
        <p:spPr>
          <a:xfrm>
            <a:off x="13" y="2202300"/>
            <a:ext cx="91440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buClr>
                <a:schemeClr val="dk1"/>
              </a:buClr>
              <a:buSzPts val="3400"/>
            </a:pPr>
            <a:r>
              <a:rPr lang="en-US" sz="3600" b="1" dirty="0">
                <a:solidFill>
                  <a:schemeClr val="bg1"/>
                </a:solidFill>
                <a:latin typeface="Rubik"/>
                <a:ea typeface="Rubik"/>
                <a:cs typeface="Rubik"/>
                <a:sym typeface="Rubik"/>
              </a:rPr>
              <a:t>Sentiment Analysis on Social Reviews</a:t>
            </a:r>
            <a:endParaRPr lang="en-US" sz="3600" dirty="0">
              <a:solidFill>
                <a:schemeClr val="bg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/>
          <p:nvPr/>
        </p:nvSpPr>
        <p:spPr>
          <a:xfrm>
            <a:off x="538967" y="558900"/>
            <a:ext cx="25842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4500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  <a:endParaRPr sz="1100">
              <a:solidFill>
                <a:srgbClr val="FF4500"/>
              </a:solidFill>
            </a:endParaRPr>
          </a:p>
        </p:txBody>
      </p:sp>
      <p:sp>
        <p:nvSpPr>
          <p:cNvPr id="244" name="Google Shape;244;p23"/>
          <p:cNvSpPr txBox="1"/>
          <p:nvPr/>
        </p:nvSpPr>
        <p:spPr>
          <a:xfrm>
            <a:off x="4050400" y="753600"/>
            <a:ext cx="44358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68575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23"/>
          <p:cNvSpPr/>
          <p:nvPr/>
        </p:nvSpPr>
        <p:spPr>
          <a:xfrm>
            <a:off x="3338550" y="785100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3"/>
          <p:cNvSpPr txBox="1"/>
          <p:nvPr/>
        </p:nvSpPr>
        <p:spPr>
          <a:xfrm>
            <a:off x="3398952" y="875325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endParaRPr sz="1800"/>
          </a:p>
        </p:txBody>
      </p:sp>
      <p:sp>
        <p:nvSpPr>
          <p:cNvPr id="247" name="Google Shape;247;p23"/>
          <p:cNvSpPr/>
          <p:nvPr/>
        </p:nvSpPr>
        <p:spPr>
          <a:xfrm>
            <a:off x="3338550" y="1419678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3398952" y="1509903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02</a:t>
            </a:r>
            <a:endParaRPr sz="1800"/>
          </a:p>
        </p:txBody>
      </p:sp>
      <p:sp>
        <p:nvSpPr>
          <p:cNvPr id="249" name="Google Shape;249;p23"/>
          <p:cNvSpPr/>
          <p:nvPr/>
        </p:nvSpPr>
        <p:spPr>
          <a:xfrm>
            <a:off x="3338550" y="2044890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 txBox="1"/>
          <p:nvPr/>
        </p:nvSpPr>
        <p:spPr>
          <a:xfrm>
            <a:off x="3398952" y="2135115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03</a:t>
            </a:r>
            <a:endParaRPr sz="1800"/>
          </a:p>
        </p:txBody>
      </p:sp>
      <p:sp>
        <p:nvSpPr>
          <p:cNvPr id="251" name="Google Shape;251;p23"/>
          <p:cNvSpPr/>
          <p:nvPr/>
        </p:nvSpPr>
        <p:spPr>
          <a:xfrm>
            <a:off x="3338550" y="2670084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 txBox="1"/>
          <p:nvPr/>
        </p:nvSpPr>
        <p:spPr>
          <a:xfrm>
            <a:off x="3398952" y="2760309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sz="1800"/>
          </a:p>
        </p:txBody>
      </p:sp>
      <p:pic>
        <p:nvPicPr>
          <p:cNvPr id="253" name="Google Shape;253;p23"/>
          <p:cNvPicPr preferRelativeResize="0"/>
          <p:nvPr/>
        </p:nvPicPr>
        <p:blipFill rotWithShape="1">
          <a:blip r:embed="rId3">
            <a:alphaModFix/>
          </a:blip>
          <a:srcRect l="14220" r="16513"/>
          <a:stretch/>
        </p:blipFill>
        <p:spPr>
          <a:xfrm>
            <a:off x="538975" y="1345225"/>
            <a:ext cx="2336727" cy="337347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3"/>
          <p:cNvSpPr/>
          <p:nvPr/>
        </p:nvSpPr>
        <p:spPr>
          <a:xfrm>
            <a:off x="3338550" y="3295277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3"/>
          <p:cNvSpPr txBox="1"/>
          <p:nvPr/>
        </p:nvSpPr>
        <p:spPr>
          <a:xfrm>
            <a:off x="3398952" y="3385503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05</a:t>
            </a:r>
            <a:endParaRPr sz="1800"/>
          </a:p>
        </p:txBody>
      </p:sp>
      <p:sp>
        <p:nvSpPr>
          <p:cNvPr id="256" name="Google Shape;256;p23"/>
          <p:cNvSpPr/>
          <p:nvPr/>
        </p:nvSpPr>
        <p:spPr>
          <a:xfrm>
            <a:off x="3338550" y="3920571"/>
            <a:ext cx="369900" cy="4455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3"/>
          <p:cNvSpPr txBox="1"/>
          <p:nvPr/>
        </p:nvSpPr>
        <p:spPr>
          <a:xfrm>
            <a:off x="3398952" y="4010796"/>
            <a:ext cx="369900" cy="26520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txBody>
          <a:bodyPr spcFirstLastPara="1" wrap="square" lIns="0" tIns="0" rIns="685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06</a:t>
            </a:r>
            <a:endParaRPr sz="1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62E029-21DF-1D8C-A7FD-3369DEEBA3E1}"/>
              </a:ext>
            </a:extLst>
          </p:cNvPr>
          <p:cNvSpPr txBox="1"/>
          <p:nvPr/>
        </p:nvSpPr>
        <p:spPr>
          <a:xfrm>
            <a:off x="3914200" y="82440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Apa itu Sentiment Analysis?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A588F-32BC-EC6F-2D0F-C9170BDEC30A}"/>
              </a:ext>
            </a:extLst>
          </p:cNvPr>
          <p:cNvSpPr txBox="1"/>
          <p:nvPr/>
        </p:nvSpPr>
        <p:spPr>
          <a:xfrm>
            <a:off x="3914200" y="1473151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Tujuan 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AADFC-6CBF-8FCC-44FA-FB0F92C498A8}"/>
              </a:ext>
            </a:extLst>
          </p:cNvPr>
          <p:cNvSpPr txBox="1"/>
          <p:nvPr/>
        </p:nvSpPr>
        <p:spPr>
          <a:xfrm>
            <a:off x="3914200" y="209427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600" b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Metodologi</a:t>
            </a: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– Umum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CE4F37-62C1-BC47-4B64-F7765947A85D}"/>
              </a:ext>
            </a:extLst>
          </p:cNvPr>
          <p:cNvSpPr txBox="1"/>
          <p:nvPr/>
        </p:nvSpPr>
        <p:spPr>
          <a:xfrm>
            <a:off x="3914200" y="2728149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100"/>
            </a:pP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Penjelasan Program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654140-444A-27B8-27DE-6F64988B7B78}"/>
              </a:ext>
            </a:extLst>
          </p:cNvPr>
          <p:cNvSpPr txBox="1"/>
          <p:nvPr/>
        </p:nvSpPr>
        <p:spPr>
          <a:xfrm>
            <a:off x="3914200" y="334875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100"/>
            </a:pP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Hasil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4502A3-1290-9F61-F068-EE8E6BFAD031}"/>
              </a:ext>
            </a:extLst>
          </p:cNvPr>
          <p:cNvSpPr txBox="1"/>
          <p:nvPr/>
        </p:nvSpPr>
        <p:spPr>
          <a:xfrm>
            <a:off x="3914200" y="3980546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100"/>
            </a:pPr>
            <a:r>
              <a:rPr lang="en-US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Kesimpulan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DC3FFD-805D-356C-D8C5-0683DCE3D438}"/>
              </a:ext>
            </a:extLst>
          </p:cNvPr>
          <p:cNvSpPr txBox="1"/>
          <p:nvPr/>
        </p:nvSpPr>
        <p:spPr>
          <a:xfrm>
            <a:off x="2286000" y="241659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LataR Belakang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>
            <a:spLocks noGrp="1"/>
          </p:cNvSpPr>
          <p:nvPr>
            <p:ph type="title"/>
          </p:nvPr>
        </p:nvSpPr>
        <p:spPr>
          <a:xfrm>
            <a:off x="311700" y="1017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Apa Itu Sentiment Analysis?</a:t>
            </a: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1" name="Google Shape;271;p25"/>
          <p:cNvSpPr txBox="1"/>
          <p:nvPr/>
        </p:nvSpPr>
        <p:spPr>
          <a:xfrm>
            <a:off x="311700" y="1017725"/>
            <a:ext cx="8520600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Sentimen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social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mengacu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pada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emosi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dibalik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sebuah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penyebutan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(mention) di media social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Artinya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Memantau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unggahan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dan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diskusi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di media social, lalu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mencari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tahu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bagaimana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reaksi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para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partisipan</a:t>
            </a:r>
            <a:endParaRPr lang="en-US"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Hal ini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melibatkan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penerapan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pemrosesan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Bahasa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alami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(NLP) pada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penyebutan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di media social dan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menentukan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apakah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pengguna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merespons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dengan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cara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positif</a:t>
            </a:r>
            <a:r>
              <a:rPr lang="en-US" sz="18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negative atau </a:t>
            </a:r>
            <a:r>
              <a:rPr lang="en-US" sz="18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netral</a:t>
            </a:r>
            <a:endParaRPr lang="en-US" sz="18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6"/>
          <p:cNvSpPr txBox="1"/>
          <p:nvPr/>
        </p:nvSpPr>
        <p:spPr>
          <a:xfrm>
            <a:off x="13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Tujuan Project</a:t>
            </a:r>
            <a:endParaRPr sz="36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7"/>
          <p:cNvSpPr txBox="1">
            <a:spLocks noGrp="1"/>
          </p:cNvSpPr>
          <p:nvPr>
            <p:ph type="title"/>
          </p:nvPr>
        </p:nvSpPr>
        <p:spPr>
          <a:xfrm>
            <a:off x="311700" y="102075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  <a:t>Tujuan Project</a:t>
            </a:r>
            <a:br>
              <a:rPr lang="en" sz="2400" b="1" dirty="0">
                <a:solidFill>
                  <a:srgbClr val="FF4500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400" b="1" dirty="0">
              <a:solidFill>
                <a:srgbClr val="FF45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D1DACB-3155-B47C-9963-4624E66A6363}"/>
              </a:ext>
            </a:extLst>
          </p:cNvPr>
          <p:cNvSpPr txBox="1"/>
          <p:nvPr/>
        </p:nvSpPr>
        <p:spPr>
          <a:xfrm>
            <a:off x="311700" y="1740562"/>
            <a:ext cx="8520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4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Klasifikasi</a:t>
            </a: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sentiment (</a:t>
            </a:r>
            <a:r>
              <a:rPr lang="en-US" sz="14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positif</a:t>
            </a: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negative, </a:t>
            </a:r>
            <a:r>
              <a:rPr lang="en-US" sz="14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netral</a:t>
            </a: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) pada </a:t>
            </a:r>
            <a:r>
              <a:rPr lang="en-US" sz="14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sebuah</a:t>
            </a:r>
            <a:r>
              <a:rPr lang="en-US" sz="14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teks</a:t>
            </a:r>
          </a:p>
        </p:txBody>
      </p:sp>
      <p:pic>
        <p:nvPicPr>
          <p:cNvPr id="8194" name="Picture 2" descr="Bagaimana Analisis Sentimen Media Sosial Dapat Mempertajam Strategi Anda">
            <a:extLst>
              <a:ext uri="{FF2B5EF4-FFF2-40B4-BE49-F238E27FC236}">
                <a16:creationId xmlns:a16="http://schemas.microsoft.com/office/drawing/2014/main" id="{427632B2-04E1-4ECD-E1FC-F05409F36E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90"/>
          <a:stretch>
            <a:fillRect/>
          </a:stretch>
        </p:blipFill>
        <p:spPr bwMode="auto">
          <a:xfrm>
            <a:off x="2232670" y="2195442"/>
            <a:ext cx="4678660" cy="252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>
          <a:extLst>
            <a:ext uri="{FF2B5EF4-FFF2-40B4-BE49-F238E27FC236}">
              <a16:creationId xmlns:a16="http://schemas.microsoft.com/office/drawing/2014/main" id="{D7396A66-5981-5542-A174-C8AC0B8C7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6">
            <a:extLst>
              <a:ext uri="{FF2B5EF4-FFF2-40B4-BE49-F238E27FC236}">
                <a16:creationId xmlns:a16="http://schemas.microsoft.com/office/drawing/2014/main" id="{41588D66-9E0F-66F4-4D77-F40CF2A0B3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6">
            <a:extLst>
              <a:ext uri="{FF2B5EF4-FFF2-40B4-BE49-F238E27FC236}">
                <a16:creationId xmlns:a16="http://schemas.microsoft.com/office/drawing/2014/main" id="{0B93A61C-2936-0F4E-095D-B7C70793C204}"/>
              </a:ext>
            </a:extLst>
          </p:cNvPr>
          <p:cNvSpPr txBox="1"/>
          <p:nvPr/>
        </p:nvSpPr>
        <p:spPr>
          <a:xfrm>
            <a:off x="13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Metodologi – Umum </a:t>
            </a:r>
            <a:endParaRPr sz="36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0547914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1573</Words>
  <Application>Microsoft Office PowerPoint</Application>
  <PresentationFormat>On-screen Show (16:9)</PresentationFormat>
  <Paragraphs>117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Roboto Condensed Light</vt:lpstr>
      <vt:lpstr>Lato</vt:lpstr>
      <vt:lpstr>Arial</vt:lpstr>
      <vt:lpstr>Barlow Semi Condensed Medium</vt:lpstr>
      <vt:lpstr>Poppins</vt:lpstr>
      <vt:lpstr>Montserrat</vt:lpstr>
      <vt:lpstr>Rubik</vt:lpstr>
      <vt:lpstr>Wingdings</vt:lpstr>
      <vt:lpstr>Calibri</vt:lpstr>
      <vt:lpstr>Barlow Semi Condensed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Apa Itu Sentiment Analysis?</vt:lpstr>
      <vt:lpstr>PowerPoint Presentation</vt:lpstr>
      <vt:lpstr>Tujuan Project </vt:lpstr>
      <vt:lpstr>PowerPoint Presentation</vt:lpstr>
      <vt:lpstr>Metodologi - Umum</vt:lpstr>
      <vt:lpstr>PowerPoint Presentation</vt:lpstr>
      <vt:lpstr>Penjelasan Program </vt:lpstr>
      <vt:lpstr>Penjelasan Program </vt:lpstr>
      <vt:lpstr>Penjelasan Program </vt:lpstr>
      <vt:lpstr>Penjelasan Program </vt:lpstr>
      <vt:lpstr>PowerPoint Presentation</vt:lpstr>
      <vt:lpstr>Output Program</vt:lpstr>
      <vt:lpstr>Output Program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202ak</dc:creator>
  <cp:lastModifiedBy>Akmal Darmawan</cp:lastModifiedBy>
  <cp:revision>3</cp:revision>
  <dcterms:modified xsi:type="dcterms:W3CDTF">2025-06-26T11:27:15Z</dcterms:modified>
</cp:coreProperties>
</file>